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80" r:id="rId31"/>
    <p:sldId id="281" r:id="rId32"/>
    <p:sldId id="282" r:id="rId33"/>
    <p:sldId id="283" r:id="rId34"/>
    <p:sldId id="284" r:id="rId35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4.xml"/><Relationship Id="rId32" Type="http://schemas.openxmlformats.org/officeDocument/2006/relationships/slide" Target="slides/slide5.xml"/><Relationship Id="rId33" Type="http://schemas.openxmlformats.org/officeDocument/2006/relationships/slide" Target="slides/slide6.xml"/><Relationship Id="rId34" Type="http://schemas.openxmlformats.org/officeDocument/2006/relationships/slide" Target="slides/slide7.xml"/><Relationship Id="rId35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5.jpg"/><Relationship Id="rId3" Type="http://schemas.openxmlformats.org/officeDocument/2006/relationships/image" Target="../media/image56.jpg"/><Relationship Id="rId4" Type="http://schemas.openxmlformats.org/officeDocument/2006/relationships/image" Target="../media/image57.jpg"/><Relationship Id="rId5" Type="http://schemas.openxmlformats.org/officeDocument/2006/relationships/image" Target="../media/image58.jpg"/><Relationship Id="rId6" Type="http://schemas.openxmlformats.org/officeDocument/2006/relationships/image" Target="../media/image78.jpg"/><Relationship Id="rId7" Type="http://schemas.openxmlformats.org/officeDocument/2006/relationships/image" Target="../media/image79.jpg"/><Relationship Id="rId8" Type="http://schemas.openxmlformats.org/officeDocument/2006/relationships/image" Target="../media/image80.jpg"/><Relationship Id="rId9" Type="http://schemas.openxmlformats.org/officeDocument/2006/relationships/image" Target="../media/image81.jpg"/><Relationship Id="rId10" Type="http://schemas.openxmlformats.org/officeDocument/2006/relationships/image" Target="../media/image82.jpg"/><Relationship Id="rId11" Type="http://schemas.openxmlformats.org/officeDocument/2006/relationships/image" Target="../media/image83.jpg"/><Relationship Id="rId12" Type="http://schemas.openxmlformats.org/officeDocument/2006/relationships/image" Target="../media/image84.jpg"/><Relationship Id="rId13" Type="http://schemas.openxmlformats.org/officeDocument/2006/relationships/image" Target="../media/image85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9.jpg"/><Relationship Id="rId3" Type="http://schemas.openxmlformats.org/officeDocument/2006/relationships/image" Target="../media/image60.jpg"/><Relationship Id="rId4" Type="http://schemas.openxmlformats.org/officeDocument/2006/relationships/image" Target="../media/image61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2.jpg"/><Relationship Id="rId3" Type="http://schemas.openxmlformats.org/officeDocument/2006/relationships/image" Target="../media/image63.jpg"/><Relationship Id="rId4" Type="http://schemas.openxmlformats.org/officeDocument/2006/relationships/image" Target="../media/image64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5.jpg"/><Relationship Id="rId3" Type="http://schemas.openxmlformats.org/officeDocument/2006/relationships/image" Target="../media/image66.jpg"/><Relationship Id="rId4" Type="http://schemas.openxmlformats.org/officeDocument/2006/relationships/image" Target="../media/image6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8.jpg"/><Relationship Id="rId3" Type="http://schemas.openxmlformats.org/officeDocument/2006/relationships/image" Target="../media/image69.jpg"/><Relationship Id="rId4" Type="http://schemas.openxmlformats.org/officeDocument/2006/relationships/image" Target="../media/image70.jpg"/><Relationship Id="rId5" Type="http://schemas.openxmlformats.org/officeDocument/2006/relationships/image" Target="../media/image86.jpg"/><Relationship Id="rId6" Type="http://schemas.openxmlformats.org/officeDocument/2006/relationships/image" Target="../media/image87.jpg"/><Relationship Id="rId7" Type="http://schemas.openxmlformats.org/officeDocument/2006/relationships/image" Target="../media/image88.jpg"/><Relationship Id="rId8" Type="http://schemas.openxmlformats.org/officeDocument/2006/relationships/image" Target="../media/image89.jpg"/><Relationship Id="rId9" Type="http://schemas.openxmlformats.org/officeDocument/2006/relationships/image" Target="../media/image90.jpg"/><Relationship Id="rId10" Type="http://schemas.openxmlformats.org/officeDocument/2006/relationships/image" Target="../media/image91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7.jpg"/><Relationship Id="rId4" Type="http://schemas.openxmlformats.org/officeDocument/2006/relationships/image" Target="../media/image8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image" Target="../media/image10.jpg"/><Relationship Id="rId4" Type="http://schemas.openxmlformats.org/officeDocument/2006/relationships/image" Target="../media/image11.jpg"/><Relationship Id="rId5" Type="http://schemas.openxmlformats.org/officeDocument/2006/relationships/image" Target="../media/image1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openxmlformats.org/officeDocument/2006/relationships/image" Target="../media/image1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image" Target="../media/image92.jpg"/><Relationship Id="rId4" Type="http://schemas.openxmlformats.org/officeDocument/2006/relationships/image" Target="../media/image93.jpg"/><Relationship Id="rId5" Type="http://schemas.openxmlformats.org/officeDocument/2006/relationships/image" Target="../media/image94.jpg"/><Relationship Id="rId6" Type="http://schemas.openxmlformats.org/officeDocument/2006/relationships/image" Target="../media/image95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image" Target="../media/image17.jpg"/><Relationship Id="rId4" Type="http://schemas.openxmlformats.org/officeDocument/2006/relationships/image" Target="../media/image18.jpg"/><Relationship Id="rId5" Type="http://schemas.openxmlformats.org/officeDocument/2006/relationships/image" Target="../media/image96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openxmlformats.org/officeDocument/2006/relationships/image" Target="../media/image20.jpg"/><Relationship Id="rId4" Type="http://schemas.openxmlformats.org/officeDocument/2006/relationships/image" Target="../media/image97.jpg"/><Relationship Id="rId5" Type="http://schemas.openxmlformats.org/officeDocument/2006/relationships/image" Target="../media/image98.jpg"/><Relationship Id="rId6" Type="http://schemas.openxmlformats.org/officeDocument/2006/relationships/image" Target="../media/image99.jpg"/><Relationship Id="rId7" Type="http://schemas.openxmlformats.org/officeDocument/2006/relationships/image" Target="../media/image10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openxmlformats.org/officeDocument/2006/relationships/image" Target="../media/image22.jpg"/><Relationship Id="rId4" Type="http://schemas.openxmlformats.org/officeDocument/2006/relationships/image" Target="../media/image23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Relationship Id="rId3" Type="http://schemas.openxmlformats.org/officeDocument/2006/relationships/image" Target="../media/image25.jpg"/><Relationship Id="rId4" Type="http://schemas.openxmlformats.org/officeDocument/2006/relationships/image" Target="../media/image26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image" Target="../media/image28.jpg"/><Relationship Id="rId4" Type="http://schemas.openxmlformats.org/officeDocument/2006/relationships/image" Target="../media/image29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g"/><Relationship Id="rId3" Type="http://schemas.openxmlformats.org/officeDocument/2006/relationships/image" Target="../media/image31.jpg"/><Relationship Id="rId4" Type="http://schemas.openxmlformats.org/officeDocument/2006/relationships/image" Target="../media/image32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Relationship Id="rId3" Type="http://schemas.openxmlformats.org/officeDocument/2006/relationships/image" Target="../media/image34.jpg"/><Relationship Id="rId4" Type="http://schemas.openxmlformats.org/officeDocument/2006/relationships/image" Target="../media/image35.jpg"/><Relationship Id="rId5" Type="http://schemas.openxmlformats.org/officeDocument/2006/relationships/image" Target="../media/image71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jpg"/><Relationship Id="rId3" Type="http://schemas.openxmlformats.org/officeDocument/2006/relationships/image" Target="../media/image37.jpg"/><Relationship Id="rId4" Type="http://schemas.openxmlformats.org/officeDocument/2006/relationships/image" Target="../media/image38.jpg"/><Relationship Id="rId5" Type="http://schemas.openxmlformats.org/officeDocument/2006/relationships/image" Target="../media/image72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jpg"/><Relationship Id="rId3" Type="http://schemas.openxmlformats.org/officeDocument/2006/relationships/image" Target="../media/image40.jpg"/><Relationship Id="rId4" Type="http://schemas.openxmlformats.org/officeDocument/2006/relationships/image" Target="../media/image41.jpg"/><Relationship Id="rId5" Type="http://schemas.openxmlformats.org/officeDocument/2006/relationships/image" Target="../media/image42.jpg"/><Relationship Id="rId6" Type="http://schemas.openxmlformats.org/officeDocument/2006/relationships/image" Target="../media/image73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jpg"/><Relationship Id="rId3" Type="http://schemas.openxmlformats.org/officeDocument/2006/relationships/image" Target="../media/image44.jpg"/><Relationship Id="rId4" Type="http://schemas.openxmlformats.org/officeDocument/2006/relationships/image" Target="../media/image45.jpg"/><Relationship Id="rId5" Type="http://schemas.openxmlformats.org/officeDocument/2006/relationships/image" Target="../media/image74.jpg"/><Relationship Id="rId6" Type="http://schemas.openxmlformats.org/officeDocument/2006/relationships/image" Target="../media/image76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.jpg"/><Relationship Id="rId3" Type="http://schemas.openxmlformats.org/officeDocument/2006/relationships/image" Target="../media/image47.jpg"/><Relationship Id="rId4" Type="http://schemas.openxmlformats.org/officeDocument/2006/relationships/image" Target="../media/image48.jpg"/><Relationship Id="rId5" Type="http://schemas.openxmlformats.org/officeDocument/2006/relationships/image" Target="../media/image75.jpg"/><Relationship Id="rId6" Type="http://schemas.openxmlformats.org/officeDocument/2006/relationships/image" Target="../media/image77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9.jpg"/><Relationship Id="rId3" Type="http://schemas.openxmlformats.org/officeDocument/2006/relationships/image" Target="../media/image50.jpg"/><Relationship Id="rId4" Type="http://schemas.openxmlformats.org/officeDocument/2006/relationships/image" Target="../media/image51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2.jp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3.jpg"/><Relationship Id="rId3" Type="http://schemas.openxmlformats.org/officeDocument/2006/relationships/image" Target="../media/image54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5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5B6F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9281160" y="0"/>
            <a:ext cx="2910535" cy="6858000"/>
          </a:xfrm>
          <a:prstGeom prst="rect">
            <a:avLst/>
          </a:prstGeom>
          <a:solidFill>
            <a:srgbClr val="EFE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_pf_1_855_5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8120" y="502920"/>
            <a:ext cx="3703320" cy="544068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31520" y="658368"/>
            <a:ext cx="1874519" cy="1874519"/>
          </a:xfrm>
          <a:prstGeom prst="rect">
            <a:avLst/>
          </a:prstGeom>
          <a:solidFill>
            <a:srgbClr val="F8F5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_pc_1_80_7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658368"/>
            <a:ext cx="1874519" cy="187451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22960" y="2788920"/>
            <a:ext cx="6035040" cy="4114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500" b="1">
                <a:solidFill>
                  <a:srgbClr val="B28B4A"/>
                </a:solidFill>
                <a:latin typeface="Aptos"/>
              </a:rPr>
              <a:t>PORTOFOLIU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6384" y="3246120"/>
            <a:ext cx="6492240" cy="9144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4000" b="1">
                <a:solidFill>
                  <a:srgbClr val="344937"/>
                </a:solidFill>
                <a:latin typeface="Georgia"/>
              </a:rPr>
              <a:t>Floristică &amp; decor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4315968"/>
            <a:ext cx="5852160" cy="59436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600" b="0">
                <a:solidFill>
                  <a:srgbClr val="393935"/>
                </a:solidFill>
                <a:latin typeface="Aptos"/>
              </a:rPr>
              <a:t>Idei care transformă spațiile în experiențe memorabile.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5257800"/>
            <a:ext cx="2011680" cy="32004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100" b="1">
                <a:solidFill>
                  <a:srgbClr val="B28B4A"/>
                </a:solidFill>
                <a:latin typeface="Aptos"/>
              </a:rPr>
              <a:t>DIN 2020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5623560"/>
            <a:ext cx="6126480" cy="4572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100" b="0">
                <a:solidFill>
                  <a:srgbClr val="6F6C63"/>
                </a:solidFill>
                <a:latin typeface="Aptos"/>
              </a:rPr>
              <a:t>Buchete • evenimente • decor sezonier • concepte personalizate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8368" y="6519672"/>
            <a:ext cx="4114800" cy="1828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800" b="1">
                <a:solidFill>
                  <a:srgbClr val="6F6C63"/>
                </a:solidFill>
                <a:latin typeface="Aptos"/>
              </a:rPr>
              <a:t>FLORART  •  FLOWERS &amp; MORE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018520" y="6519672"/>
            <a:ext cx="502920" cy="1828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r"/>
            <a:r>
              <a:rPr sz="800" b="1">
                <a:solidFill>
                  <a:srgbClr val="6F6C63"/>
                </a:solidFill>
                <a:latin typeface="Aptos"/>
              </a:rPr>
              <a:t>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38912"/>
            <a:ext cx="530352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000" b="1">
                <a:solidFill>
                  <a:srgbClr val="B28B4A"/>
                </a:solidFill>
                <a:latin typeface="Aptos"/>
              </a:rPr>
              <a:t>01 / DESPRE NOI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49808"/>
            <a:ext cx="10789920" cy="59436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2800" b="1">
                <a:solidFill>
                  <a:srgbClr val="344937"/>
                </a:solidFill>
                <a:latin typeface="Georgia"/>
              </a:rPr>
              <a:t>O experiență construită din 2020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389888"/>
            <a:ext cx="10607040" cy="438912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200" b="0">
                <a:solidFill>
                  <a:srgbClr val="6F6C63"/>
                </a:solidFill>
                <a:latin typeface="Aptos"/>
              </a:rPr>
              <a:t>Florile și decorul sunt parte din povestea unui moment.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18520" y="457200"/>
            <a:ext cx="50292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r"/>
            <a:r>
              <a:rPr sz="1000" b="1">
                <a:solidFill>
                  <a:srgbClr val="B28B4A"/>
                </a:solidFill>
                <a:latin typeface="Aptos"/>
              </a:rPr>
              <a:t>01</a:t>
            </a:r>
          </a:p>
        </p:txBody>
      </p:sp>
      <p:pic>
        <p:nvPicPr>
          <p:cNvPr id="6" name="Picture 5" descr="_pf_2_70_22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2057400"/>
            <a:ext cx="4069080" cy="397763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74920" y="2240280"/>
            <a:ext cx="1828800" cy="27432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200" b="1">
                <a:solidFill>
                  <a:srgbClr val="B28B4A"/>
                </a:solidFill>
                <a:latin typeface="Aptos"/>
              </a:rPr>
              <a:t>FLORART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74920" y="2651760"/>
            <a:ext cx="5897880" cy="10972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2100" b="1">
                <a:solidFill>
                  <a:srgbClr val="344937"/>
                </a:solidFill>
                <a:latin typeface="Georgia"/>
              </a:rPr>
              <a:t>Creăm buchete, aranjamente florale și decoruri pentru evenimente și spații care merită să fie ținute minte.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02352" y="3886200"/>
            <a:ext cx="5577840" cy="9144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400" b="0">
                <a:solidFill>
                  <a:srgbClr val="393935"/>
                </a:solidFill>
                <a:latin typeface="Aptos"/>
              </a:rPr>
              <a:t>Lucrăm de la idee la implementare și ne adaptăm fiecărui proiect: stilului, locației, sezonului și bugetului disponibil.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102352" y="5074920"/>
            <a:ext cx="5486400" cy="6858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200" b="0">
                <a:solidFill>
                  <a:srgbClr val="6F6C63"/>
                </a:solidFill>
                <a:latin typeface="Aptos"/>
              </a:rPr>
              <a:t>Din 2020, dezvoltăm concepte florale și decoruri cu atenție la proporții, texturi, culoare și atmosferă.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" y="6519672"/>
            <a:ext cx="4114800" cy="1828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800" b="1">
                <a:solidFill>
                  <a:srgbClr val="6F6C63"/>
                </a:solidFill>
                <a:latin typeface="Aptos"/>
              </a:rPr>
              <a:t>FLORART  •  FLOWERS &amp; MORE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18520" y="6519672"/>
            <a:ext cx="502920" cy="1828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r"/>
            <a:r>
              <a:rPr sz="800" b="1">
                <a:solidFill>
                  <a:srgbClr val="6F6C63"/>
                </a:solidFill>
                <a:latin typeface="Aptos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38912"/>
            <a:ext cx="530352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000" b="1">
                <a:solidFill>
                  <a:srgbClr val="B28B4A"/>
                </a:solidFill>
                <a:latin typeface="Aptos"/>
              </a:rPr>
              <a:t>02 / CE OFERIM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49808"/>
            <a:ext cx="10789920" cy="59436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2800" b="1">
                <a:solidFill>
                  <a:srgbClr val="344937"/>
                </a:solidFill>
                <a:latin typeface="Georgia"/>
              </a:rPr>
              <a:t>Servicii gândite ca un întreg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389888"/>
            <a:ext cx="10607040" cy="438912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200" b="0">
                <a:solidFill>
                  <a:srgbClr val="6F6C63"/>
                </a:solidFill>
                <a:latin typeface="Aptos"/>
              </a:rPr>
              <a:t>Alegem elementele potrivite pentru fiecare proiect și construim un rezultat unitar.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18520" y="457200"/>
            <a:ext cx="50292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r"/>
            <a:r>
              <a:rPr sz="1000" b="1">
                <a:solidFill>
                  <a:srgbClr val="B28B4A"/>
                </a:solidFill>
                <a:latin typeface="Aptos"/>
              </a:rPr>
              <a:t>02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2011680"/>
            <a:ext cx="502920" cy="502920"/>
          </a:xfrm>
          <a:prstGeom prst="rect">
            <a:avLst/>
          </a:prstGeom>
          <a:solidFill>
            <a:srgbClr val="EFE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2121408"/>
            <a:ext cx="502920" cy="20116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ctr"/>
            <a:r>
              <a:rPr sz="1000" b="1">
                <a:solidFill>
                  <a:srgbClr val="B28B4A"/>
                </a:solidFill>
                <a:latin typeface="Aptos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17320" y="1993392"/>
            <a:ext cx="3931920" cy="29260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300" b="1">
                <a:solidFill>
                  <a:srgbClr val="344937"/>
                </a:solidFill>
                <a:latin typeface="Georgia"/>
              </a:rPr>
              <a:t>BUCHETE &amp; ARANJAMENTE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12080" y="1993392"/>
            <a:ext cx="5669280" cy="38404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100" b="0">
                <a:solidFill>
                  <a:srgbClr val="6F6C63"/>
                </a:solidFill>
                <a:latin typeface="Aptos"/>
              </a:rPr>
              <a:t>Flori proaspete, buchete cadou și compoziții florale.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2852928"/>
            <a:ext cx="502920" cy="502920"/>
          </a:xfrm>
          <a:prstGeom prst="rect">
            <a:avLst/>
          </a:prstGeom>
          <a:solidFill>
            <a:srgbClr val="EFE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85800" y="2962656"/>
            <a:ext cx="502920" cy="20116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ctr"/>
            <a:r>
              <a:rPr sz="1000" b="1">
                <a:solidFill>
                  <a:srgbClr val="B28B4A"/>
                </a:solidFill>
                <a:latin typeface="Aptos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17320" y="2834640"/>
            <a:ext cx="3931920" cy="29260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300" b="1">
                <a:solidFill>
                  <a:srgbClr val="344937"/>
                </a:solidFill>
                <a:latin typeface="Georgia"/>
              </a:rPr>
              <a:t>EVENIMENTE &amp; LOCAȚII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12080" y="2834640"/>
            <a:ext cx="5669280" cy="38404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100" b="0">
                <a:solidFill>
                  <a:srgbClr val="6F6C63"/>
                </a:solidFill>
                <a:latin typeface="Aptos"/>
              </a:rPr>
              <a:t>Decorarea meselor, spațiilor și zonelor importante din locație.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85800" y="3694176"/>
            <a:ext cx="502920" cy="502920"/>
          </a:xfrm>
          <a:prstGeom prst="rect">
            <a:avLst/>
          </a:prstGeom>
          <a:solidFill>
            <a:srgbClr val="EFE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5800" y="3803904"/>
            <a:ext cx="502920" cy="20116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ctr"/>
            <a:r>
              <a:rPr sz="1000" b="1">
                <a:solidFill>
                  <a:srgbClr val="B28B4A"/>
                </a:solidFill>
                <a:latin typeface="Aptos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17320" y="3675888"/>
            <a:ext cx="3931920" cy="29260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300" b="1">
                <a:solidFill>
                  <a:srgbClr val="344937"/>
                </a:solidFill>
                <a:latin typeface="Georgia"/>
              </a:rPr>
              <a:t>CONCEPT &amp; DESIGN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212080" y="3675888"/>
            <a:ext cx="5669280" cy="38404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100" b="0">
                <a:solidFill>
                  <a:srgbClr val="6F6C63"/>
                </a:solidFill>
                <a:latin typeface="Aptos"/>
              </a:rPr>
              <a:t>Temă, paletă cromatică, stil și direcție vizuală.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85800" y="4535424"/>
            <a:ext cx="502920" cy="502920"/>
          </a:xfrm>
          <a:prstGeom prst="rect">
            <a:avLst/>
          </a:prstGeom>
          <a:solidFill>
            <a:srgbClr val="EFE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85800" y="4645152"/>
            <a:ext cx="502920" cy="20116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ctr"/>
            <a:r>
              <a:rPr sz="1000" b="1">
                <a:solidFill>
                  <a:srgbClr val="B28B4A"/>
                </a:solidFill>
                <a:latin typeface="Aptos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4517136"/>
            <a:ext cx="3931920" cy="29260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300" b="1">
                <a:solidFill>
                  <a:srgbClr val="344937"/>
                </a:solidFill>
                <a:latin typeface="Georgia"/>
              </a:rPr>
              <a:t>DECOR SEZONIER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212080" y="4517136"/>
            <a:ext cx="5669280" cy="38404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100" b="0">
                <a:solidFill>
                  <a:srgbClr val="6F6C63"/>
                </a:solidFill>
                <a:latin typeface="Aptos"/>
              </a:rPr>
              <a:t>Primăvară, toamnă, Crăciun și iarnă.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85800" y="5376672"/>
            <a:ext cx="502920" cy="502920"/>
          </a:xfrm>
          <a:prstGeom prst="rect">
            <a:avLst/>
          </a:prstGeom>
          <a:solidFill>
            <a:srgbClr val="EFE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85800" y="5486400"/>
            <a:ext cx="502920" cy="20116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ctr"/>
            <a:r>
              <a:rPr sz="1000" b="1">
                <a:solidFill>
                  <a:srgbClr val="B28B4A"/>
                </a:solidFill>
                <a:latin typeface="Aptos"/>
              </a:rPr>
              <a:t>05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17320" y="5358384"/>
            <a:ext cx="3931920" cy="29260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300" b="1">
                <a:solidFill>
                  <a:srgbClr val="344937"/>
                </a:solidFill>
                <a:latin typeface="Georgia"/>
              </a:rPr>
              <a:t>DECOR PERSONALIZAT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212080" y="5358384"/>
            <a:ext cx="5669280" cy="38404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100" b="0">
                <a:solidFill>
                  <a:srgbClr val="6F6C63"/>
                </a:solidFill>
                <a:latin typeface="Aptos"/>
              </a:rPr>
              <a:t>Soluții adaptate spațiului, preferințelor și bugetului.</a:t>
            </a:r>
          </a:p>
        </p:txBody>
      </p:sp>
      <p:pic>
        <p:nvPicPr>
          <p:cNvPr id="26" name="Picture 25" descr="_pf_3_980_2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1120" y="1874519"/>
            <a:ext cx="2514600" cy="416052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658368" y="6519672"/>
            <a:ext cx="4114800" cy="1828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800" b="1">
                <a:solidFill>
                  <a:srgbClr val="6F6C63"/>
                </a:solidFill>
                <a:latin typeface="Aptos"/>
              </a:rPr>
              <a:t>FLORART  •  FLOWERS &amp; MORE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018520" y="6519672"/>
            <a:ext cx="502920" cy="1828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r"/>
            <a:r>
              <a:rPr sz="800" b="1">
                <a:solidFill>
                  <a:srgbClr val="6F6C63"/>
                </a:solidFill>
                <a:latin typeface="Aptos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84048"/>
            <a:ext cx="5486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>
                <a:solidFill>
                  <a:srgbClr val="B28B4A"/>
                </a:solidFill>
                <a:latin typeface="Aptos"/>
              </a:rPr>
              <a:t>03 / DECOR SEZONIER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78992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800" b="1">
                <a:solidFill>
                  <a:srgbClr val="344937"/>
                </a:solidFill>
                <a:latin typeface="Georgia"/>
              </a:rPr>
              <a:t>Decorăm locațiile în fiecare anotimp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371600"/>
            <a:ext cx="106070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00" b="0">
                <a:solidFill>
                  <a:srgbClr val="6F6C63"/>
                </a:solidFill>
                <a:latin typeface="Aptos"/>
              </a:rPr>
              <a:t>Un serviciu permanent: schimbăm atmosfera odată cu sezonul, păstrând identitatea locației.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18520" y="411480"/>
            <a:ext cx="502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B28B4A"/>
                </a:solidFill>
                <a:latin typeface="Aptos"/>
              </a:rPr>
              <a:t>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6510528"/>
            <a:ext cx="4114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6F6C63"/>
                </a:solidFill>
                <a:latin typeface="Aptos"/>
              </a:rPr>
              <a:t>FLORART  •  FLOWERS &amp; MORE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5394960"/>
            <a:ext cx="26060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100" b="1">
                <a:solidFill>
                  <a:srgbClr val="B28B4A"/>
                </a:solidFill>
                <a:latin typeface="Aptos"/>
              </a:rPr>
              <a:t>PRIMĂVARĂ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5715000"/>
            <a:ext cx="2606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0">
                <a:solidFill>
                  <a:srgbClr val="6F6C63"/>
                </a:solidFill>
                <a:latin typeface="Aptos"/>
              </a:rPr>
              <a:t>prospețime • flori • culori luminoase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56432" y="5394960"/>
            <a:ext cx="26060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100" b="1">
                <a:solidFill>
                  <a:srgbClr val="B28B4A"/>
                </a:solidFill>
                <a:latin typeface="Aptos"/>
              </a:rPr>
              <a:t>VARĂ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56432" y="5715000"/>
            <a:ext cx="2606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0">
                <a:solidFill>
                  <a:srgbClr val="6F6C63"/>
                </a:solidFill>
                <a:latin typeface="Aptos"/>
              </a:rPr>
              <a:t>verdeață • terase • evenimente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72784" y="5394960"/>
            <a:ext cx="26060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100" b="1">
                <a:solidFill>
                  <a:srgbClr val="B28B4A"/>
                </a:solidFill>
                <a:latin typeface="Aptos"/>
              </a:rPr>
              <a:t>TOAMNĂ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72784" y="5715000"/>
            <a:ext cx="2606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0">
                <a:solidFill>
                  <a:srgbClr val="6F6C63"/>
                </a:solidFill>
                <a:latin typeface="Aptos"/>
              </a:rPr>
              <a:t>dovleci • texturi naturale • tonuri calde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089136" y="5394960"/>
            <a:ext cx="26060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100" b="1">
                <a:solidFill>
                  <a:srgbClr val="B28B4A"/>
                </a:solidFill>
                <a:latin typeface="Aptos"/>
              </a:rPr>
              <a:t>IARNĂ &amp; CRĂCIUN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089136" y="5715000"/>
            <a:ext cx="2606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0">
                <a:solidFill>
                  <a:srgbClr val="6F6C63"/>
                </a:solidFill>
                <a:latin typeface="Aptos"/>
              </a:rPr>
              <a:t>brazi • coronițe • ghirlande • lumini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384048"/>
            <a:ext cx="107899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700" b="1">
                <a:solidFill>
                  <a:srgbClr val="35302A"/>
                </a:solidFill>
                <a:latin typeface="Aptos"/>
              </a:rPr>
              <a:t>Decor sezonier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8368" y="932688"/>
            <a:ext cx="10607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00" b="0">
                <a:solidFill>
                  <a:srgbClr val="6F665B"/>
                </a:solidFill>
                <a:latin typeface="Aptos"/>
              </a:rPr>
              <a:t>Primăvară • Vară • Toamnă • Iarnă &amp; Crăciun — mai multe momente, aceeași identitate vizuală.</a:t>
            </a:r>
          </a:p>
        </p:txBody>
      </p:sp>
      <p:pic>
        <p:nvPicPr>
          <p:cNvPr id="21" name="Picture 20" descr="season_overview_0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080" y="1508760"/>
            <a:ext cx="2514600" cy="20574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40080" y="3611879"/>
            <a:ext cx="2514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50" b="1">
                <a:solidFill>
                  <a:srgbClr val="A07D4D"/>
                </a:solidFill>
                <a:latin typeface="Aptos"/>
              </a:rPr>
              <a:t>PRIMĂVARĂ</a:t>
            </a:r>
          </a:p>
        </p:txBody>
      </p:sp>
      <p:pic>
        <p:nvPicPr>
          <p:cNvPr id="23" name="Picture 22" descr="season_overview_1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29000" y="1508760"/>
            <a:ext cx="2514600" cy="20574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3429000" y="3611879"/>
            <a:ext cx="2514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50" b="1">
                <a:solidFill>
                  <a:srgbClr val="A07D4D"/>
                </a:solidFill>
                <a:latin typeface="Aptos"/>
              </a:rPr>
              <a:t>PRIMĂVARĂ</a:t>
            </a:r>
          </a:p>
        </p:txBody>
      </p:sp>
      <p:pic>
        <p:nvPicPr>
          <p:cNvPr id="25" name="Picture 24" descr="season_overview_2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7920" y="1508760"/>
            <a:ext cx="2514600" cy="205740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6217920" y="3611879"/>
            <a:ext cx="2514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50" b="1">
                <a:solidFill>
                  <a:srgbClr val="A07D4D"/>
                </a:solidFill>
                <a:latin typeface="Aptos"/>
              </a:rPr>
              <a:t>VARĂ</a:t>
            </a:r>
          </a:p>
        </p:txBody>
      </p:sp>
      <p:pic>
        <p:nvPicPr>
          <p:cNvPr id="27" name="Picture 26" descr="season_overview_3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06839" y="1508760"/>
            <a:ext cx="2514600" cy="20574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9006839" y="3611879"/>
            <a:ext cx="2514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50" b="1">
                <a:solidFill>
                  <a:srgbClr val="A07D4D"/>
                </a:solidFill>
                <a:latin typeface="Aptos"/>
              </a:rPr>
              <a:t>VARĂ</a:t>
            </a:r>
          </a:p>
        </p:txBody>
      </p:sp>
      <p:pic>
        <p:nvPicPr>
          <p:cNvPr id="29" name="Picture 28" descr="season_overview_4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0080" y="3931920"/>
            <a:ext cx="2514600" cy="205740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640080" y="6035040"/>
            <a:ext cx="2514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50" b="1">
                <a:solidFill>
                  <a:srgbClr val="A07D4D"/>
                </a:solidFill>
                <a:latin typeface="Aptos"/>
              </a:rPr>
              <a:t>TOAMNĂ</a:t>
            </a:r>
          </a:p>
        </p:txBody>
      </p:sp>
      <p:pic>
        <p:nvPicPr>
          <p:cNvPr id="31" name="Picture 30" descr="season_overview_5.jp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29000" y="3931920"/>
            <a:ext cx="2514600" cy="205740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3429000" y="6035040"/>
            <a:ext cx="2514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50" b="1">
                <a:solidFill>
                  <a:srgbClr val="A07D4D"/>
                </a:solidFill>
                <a:latin typeface="Aptos"/>
              </a:rPr>
              <a:t>TOAMNĂ</a:t>
            </a:r>
          </a:p>
        </p:txBody>
      </p:sp>
      <p:pic>
        <p:nvPicPr>
          <p:cNvPr id="33" name="Picture 32" descr="season_overview_6.jp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17920" y="3931920"/>
            <a:ext cx="2514600" cy="2057400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6217920" y="6035040"/>
            <a:ext cx="2514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50" b="1">
                <a:solidFill>
                  <a:srgbClr val="A07D4D"/>
                </a:solidFill>
                <a:latin typeface="Aptos"/>
              </a:rPr>
              <a:t>IARNĂ</a:t>
            </a:r>
          </a:p>
        </p:txBody>
      </p:sp>
      <p:pic>
        <p:nvPicPr>
          <p:cNvPr id="35" name="Picture 34" descr="season_overview_7.jp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006839" y="3931920"/>
            <a:ext cx="2514600" cy="2057400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9006839" y="6035040"/>
            <a:ext cx="2514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50" b="1">
                <a:solidFill>
                  <a:srgbClr val="A07D4D"/>
                </a:solidFill>
                <a:latin typeface="Aptos"/>
              </a:rPr>
              <a:t>IARNĂ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84048"/>
            <a:ext cx="5486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>
                <a:solidFill>
                  <a:srgbClr val="B28B4A"/>
                </a:solidFill>
                <a:latin typeface="Aptos"/>
              </a:rPr>
              <a:t>04 / DECOR SEZONIER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78992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800" b="1">
                <a:solidFill>
                  <a:srgbClr val="344937"/>
                </a:solidFill>
                <a:latin typeface="Georgia"/>
              </a:rPr>
              <a:t>Primăvară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371600"/>
            <a:ext cx="106070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00" b="0">
                <a:solidFill>
                  <a:srgbClr val="6F6C63"/>
                </a:solidFill>
                <a:latin typeface="Aptos"/>
              </a:rPr>
              <a:t>Flori proaspete, culori luminoase și amenajări care aduc energie în locație.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18520" y="411480"/>
            <a:ext cx="502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B28B4A"/>
                </a:solidFill>
                <a:latin typeface="Aptos"/>
              </a:rPr>
              <a:t>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6510528"/>
            <a:ext cx="4114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6F6C63"/>
                </a:solidFill>
                <a:latin typeface="Aptos"/>
              </a:rPr>
              <a:t>FLORART  •  FLOWERS &amp; MORE</a:t>
            </a:r>
          </a:p>
        </p:txBody>
      </p:sp>
      <p:pic>
        <p:nvPicPr>
          <p:cNvPr id="7" name="Picture 6" descr="_season_26_7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938528"/>
            <a:ext cx="3572256" cy="425196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40080" y="5715000"/>
            <a:ext cx="3572256" cy="47548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19" y="5843016"/>
            <a:ext cx="3389376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FFFFFC"/>
                </a:solidFill>
                <a:latin typeface="Aptos"/>
              </a:rPr>
              <a:t>FLORI DE PRIMĂVARĂ</a:t>
            </a:r>
          </a:p>
        </p:txBody>
      </p:sp>
      <p:pic>
        <p:nvPicPr>
          <p:cNvPr id="10" name="Picture 9" descr="_season_26_47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0352" y="1938528"/>
            <a:ext cx="3572256" cy="425196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340352" y="5715000"/>
            <a:ext cx="3572256" cy="47548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31792" y="5843016"/>
            <a:ext cx="3389376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FFFFFC"/>
                </a:solidFill>
                <a:latin typeface="Aptos"/>
              </a:rPr>
              <a:t>DECOR FLORAL</a:t>
            </a:r>
          </a:p>
        </p:txBody>
      </p:sp>
      <p:pic>
        <p:nvPicPr>
          <p:cNvPr id="13" name="Picture 12" descr="_season_26_87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0624" y="1938528"/>
            <a:ext cx="3572256" cy="425196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8040624" y="5715000"/>
            <a:ext cx="3572256" cy="47548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132063" y="5843016"/>
            <a:ext cx="3389376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FFFFFC"/>
                </a:solidFill>
                <a:latin typeface="Aptos"/>
              </a:rPr>
              <a:t>ARANJAMENTE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84048"/>
            <a:ext cx="5486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>
                <a:solidFill>
                  <a:srgbClr val="B28B4A"/>
                </a:solidFill>
                <a:latin typeface="Aptos"/>
              </a:rPr>
              <a:t>05 / DECOR SEZONIER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78992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800" b="1">
                <a:solidFill>
                  <a:srgbClr val="344937"/>
                </a:solidFill>
                <a:latin typeface="Georgia"/>
              </a:rPr>
              <a:t>Vară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371600"/>
            <a:ext cx="106070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00" b="0">
                <a:solidFill>
                  <a:srgbClr val="6F6C63"/>
                </a:solidFill>
                <a:latin typeface="Aptos"/>
              </a:rPr>
              <a:t>Verdeață, terase și decoruri aerisite pentru evenimente și locații.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18520" y="411480"/>
            <a:ext cx="502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B28B4A"/>
                </a:solidFill>
                <a:latin typeface="Aptos"/>
              </a:rPr>
              <a:t>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6510528"/>
            <a:ext cx="4114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6F6C63"/>
                </a:solidFill>
                <a:latin typeface="Aptos"/>
              </a:rPr>
              <a:t>FLORART  •  FLOWERS &amp; MORE</a:t>
            </a:r>
          </a:p>
        </p:txBody>
      </p:sp>
      <p:pic>
        <p:nvPicPr>
          <p:cNvPr id="7" name="Picture 6" descr="_season_27_7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938528"/>
            <a:ext cx="3572256" cy="425196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40080" y="5715000"/>
            <a:ext cx="3572256" cy="47548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19" y="5843016"/>
            <a:ext cx="3389376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FFFFFC"/>
                </a:solidFill>
                <a:latin typeface="Aptos"/>
              </a:rPr>
              <a:t>TERASE &amp; LOCAȚII</a:t>
            </a:r>
          </a:p>
        </p:txBody>
      </p:sp>
      <p:pic>
        <p:nvPicPr>
          <p:cNvPr id="10" name="Picture 9" descr="_season_27_47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0352" y="1938528"/>
            <a:ext cx="3572256" cy="425196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340352" y="5715000"/>
            <a:ext cx="3572256" cy="47548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31792" y="5843016"/>
            <a:ext cx="3389376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FFFFFC"/>
                </a:solidFill>
                <a:latin typeface="Aptos"/>
              </a:rPr>
              <a:t>EVENIMENTE</a:t>
            </a:r>
          </a:p>
        </p:txBody>
      </p:sp>
      <p:pic>
        <p:nvPicPr>
          <p:cNvPr id="13" name="Picture 12" descr="_season_27_87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0624" y="1938528"/>
            <a:ext cx="3572256" cy="425196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8040624" y="5715000"/>
            <a:ext cx="3572256" cy="47548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132063" y="5843016"/>
            <a:ext cx="3389376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FFFFFC"/>
                </a:solidFill>
                <a:latin typeface="Aptos"/>
              </a:rPr>
              <a:t>VERDEAȚĂ &amp; AMBIANȚĂ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84048"/>
            <a:ext cx="5486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>
                <a:solidFill>
                  <a:srgbClr val="B28B4A"/>
                </a:solidFill>
                <a:latin typeface="Aptos"/>
              </a:rPr>
              <a:t>06 / DECOR SEZONIER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78992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800" b="1">
                <a:solidFill>
                  <a:srgbClr val="344937"/>
                </a:solidFill>
                <a:latin typeface="Georgia"/>
              </a:rPr>
              <a:t>Toamnă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371600"/>
            <a:ext cx="106070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00" b="0">
                <a:solidFill>
                  <a:srgbClr val="6F6C63"/>
                </a:solidFill>
                <a:latin typeface="Aptos"/>
              </a:rPr>
              <a:t>Texturi naturale, dovleci, coșuri și tonuri calde pentru o atmosferă de sezon.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18520" y="411480"/>
            <a:ext cx="502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B28B4A"/>
                </a:solidFill>
                <a:latin typeface="Aptos"/>
              </a:rPr>
              <a:t>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6510528"/>
            <a:ext cx="4114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6F6C63"/>
                </a:solidFill>
                <a:latin typeface="Aptos"/>
              </a:rPr>
              <a:t>FLORART  •  FLOWERS &amp; MORE</a:t>
            </a:r>
          </a:p>
        </p:txBody>
      </p:sp>
      <p:pic>
        <p:nvPicPr>
          <p:cNvPr id="7" name="Picture 6" descr="_season_28_7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938528"/>
            <a:ext cx="3572256" cy="425196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40080" y="5715000"/>
            <a:ext cx="3572256" cy="47548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19" y="5843016"/>
            <a:ext cx="3389376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FFFFFC"/>
                </a:solidFill>
                <a:latin typeface="Aptos"/>
              </a:rPr>
              <a:t>INTRARE DE TOAMNĂ</a:t>
            </a:r>
          </a:p>
        </p:txBody>
      </p:sp>
      <p:pic>
        <p:nvPicPr>
          <p:cNvPr id="10" name="Picture 9" descr="_season_28_47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0352" y="1938528"/>
            <a:ext cx="3572256" cy="425196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340352" y="5715000"/>
            <a:ext cx="3572256" cy="47548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31792" y="5843016"/>
            <a:ext cx="3389376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FFFFFC"/>
                </a:solidFill>
                <a:latin typeface="Aptos"/>
              </a:rPr>
              <a:t>ARANJAMENTE</a:t>
            </a:r>
          </a:p>
        </p:txBody>
      </p:sp>
      <p:pic>
        <p:nvPicPr>
          <p:cNvPr id="13" name="Picture 12" descr="_season_28_87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0624" y="1938528"/>
            <a:ext cx="3572256" cy="425196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8040624" y="5715000"/>
            <a:ext cx="3572256" cy="47548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132063" y="5843016"/>
            <a:ext cx="3389376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FFFFFC"/>
                </a:solidFill>
                <a:latin typeface="Aptos"/>
              </a:rPr>
              <a:t>DECOR DE SEZON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84048"/>
            <a:ext cx="5486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>
                <a:solidFill>
                  <a:srgbClr val="B28B4A"/>
                </a:solidFill>
                <a:latin typeface="Aptos"/>
              </a:rPr>
              <a:t>07 / DECOR SEZONIER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78992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800" b="1">
                <a:solidFill>
                  <a:srgbClr val="344937"/>
                </a:solidFill>
                <a:latin typeface="Georgia"/>
              </a:rPr>
              <a:t>Iarnă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371600"/>
            <a:ext cx="106070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00" b="0">
                <a:solidFill>
                  <a:srgbClr val="6F6C63"/>
                </a:solidFill>
                <a:latin typeface="Aptos"/>
              </a:rPr>
              <a:t>Verdeață, lumini și decor festiv pentru spații care trebuie să transmită căldură.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18520" y="411480"/>
            <a:ext cx="502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B28B4A"/>
                </a:solidFill>
                <a:latin typeface="Aptos"/>
              </a:rPr>
              <a:t>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6510528"/>
            <a:ext cx="4114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6F6C63"/>
                </a:solidFill>
                <a:latin typeface="Aptos"/>
              </a:rPr>
              <a:t>FLORART  •  FLOWERS &amp; MORE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5715000"/>
            <a:ext cx="3572256" cy="47548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19" y="5843016"/>
            <a:ext cx="3389376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FFFFFC"/>
                </a:solidFill>
                <a:latin typeface="Aptos"/>
              </a:rPr>
              <a:t>IARNĂ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40352" y="5715000"/>
            <a:ext cx="3572256" cy="47548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31792" y="5843016"/>
            <a:ext cx="3389376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FFFFFC"/>
                </a:solidFill>
                <a:latin typeface="Aptos"/>
              </a:rPr>
              <a:t>INTRARE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40624" y="5715000"/>
            <a:ext cx="3572256" cy="47548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132063" y="5843016"/>
            <a:ext cx="3389376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FFFFFC"/>
                </a:solidFill>
                <a:latin typeface="Aptos"/>
              </a:rPr>
              <a:t>DECOR FESTIV</a:t>
            </a:r>
          </a:p>
        </p:txBody>
      </p:sp>
      <p:pic>
        <p:nvPicPr>
          <p:cNvPr id="16" name="Picture 15" descr="winter_mosaic_0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80" y="1554480"/>
            <a:ext cx="3337560" cy="20574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40080" y="3639311"/>
            <a:ext cx="33375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50" b="1">
                <a:solidFill>
                  <a:srgbClr val="A07D4D"/>
                </a:solidFill>
                <a:latin typeface="Aptos"/>
              </a:rPr>
              <a:t>IARNĂ</a:t>
            </a:r>
          </a:p>
        </p:txBody>
      </p:sp>
      <p:pic>
        <p:nvPicPr>
          <p:cNvPr id="18" name="Picture 17" descr="winter_mosaic_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97680" y="1554480"/>
            <a:ext cx="3337560" cy="20574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297680" y="3639311"/>
            <a:ext cx="33375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50" b="1">
                <a:solidFill>
                  <a:srgbClr val="A07D4D"/>
                </a:solidFill>
                <a:latin typeface="Aptos"/>
              </a:rPr>
              <a:t>BRAD</a:t>
            </a:r>
          </a:p>
        </p:txBody>
      </p:sp>
      <p:pic>
        <p:nvPicPr>
          <p:cNvPr id="20" name="Picture 19" descr="winter_mosaic_2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55279" y="1554480"/>
            <a:ext cx="3337560" cy="20574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7955279" y="3639311"/>
            <a:ext cx="33375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50" b="1">
                <a:solidFill>
                  <a:srgbClr val="A07D4D"/>
                </a:solidFill>
                <a:latin typeface="Aptos"/>
              </a:rPr>
              <a:t>CORONIȚĂ</a:t>
            </a:r>
          </a:p>
        </p:txBody>
      </p:sp>
      <p:pic>
        <p:nvPicPr>
          <p:cNvPr id="22" name="Picture 21" descr="winter_mosaic_3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0080" y="3886200"/>
            <a:ext cx="3337560" cy="20574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640080" y="5971031"/>
            <a:ext cx="33375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50" b="1">
                <a:solidFill>
                  <a:srgbClr val="A07D4D"/>
                </a:solidFill>
                <a:latin typeface="Aptos"/>
              </a:rPr>
              <a:t>DECOR FESTIV</a:t>
            </a:r>
          </a:p>
        </p:txBody>
      </p:sp>
      <p:pic>
        <p:nvPicPr>
          <p:cNvPr id="24" name="Picture 23" descr="winter_mosaic_4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97680" y="3886200"/>
            <a:ext cx="3337560" cy="20574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297680" y="5971031"/>
            <a:ext cx="33375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50" b="1">
                <a:solidFill>
                  <a:srgbClr val="A07D4D"/>
                </a:solidFill>
                <a:latin typeface="Aptos"/>
              </a:rPr>
              <a:t>INTRARE</a:t>
            </a:r>
          </a:p>
        </p:txBody>
      </p:sp>
      <p:pic>
        <p:nvPicPr>
          <p:cNvPr id="26" name="Picture 25" descr="winter_mosaic_5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55279" y="3886200"/>
            <a:ext cx="3337560" cy="205740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7955279" y="5971031"/>
            <a:ext cx="33375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50" b="1">
                <a:solidFill>
                  <a:srgbClr val="A07D4D"/>
                </a:solidFill>
                <a:latin typeface="Aptos"/>
              </a:rPr>
              <a:t>DETALII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38912"/>
            <a:ext cx="530352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000" b="1">
                <a:solidFill>
                  <a:srgbClr val="B28B4A"/>
                </a:solidFill>
                <a:latin typeface="Aptos"/>
              </a:rPr>
              <a:t>03 / CONCEPT &amp; DESIGN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49808"/>
            <a:ext cx="10789920" cy="59436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2800" b="1">
                <a:solidFill>
                  <a:srgbClr val="344937"/>
                </a:solidFill>
                <a:latin typeface="Georgia"/>
              </a:rPr>
              <a:t>De la idee la concept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389888"/>
            <a:ext cx="10607040" cy="438912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200" b="0">
                <a:solidFill>
                  <a:srgbClr val="6F6C63"/>
                </a:solidFill>
                <a:latin typeface="Aptos"/>
              </a:rPr>
              <a:t>Tu ne spui ce îți place. Noi construim direcția vizuală și soluțiile care o duc până la capăt.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18520" y="457200"/>
            <a:ext cx="50292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r"/>
            <a:r>
              <a:rPr sz="1000" b="1">
                <a:solidFill>
                  <a:srgbClr val="B28B4A"/>
                </a:solidFill>
                <a:latin typeface="Aptos"/>
              </a:rPr>
              <a:t>03</a:t>
            </a:r>
          </a:p>
        </p:txBody>
      </p:sp>
      <p:pic>
        <p:nvPicPr>
          <p:cNvPr id="6" name="Picture 5" descr="_pf_4_70_2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965960"/>
            <a:ext cx="4663440" cy="42519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715000" y="2103120"/>
            <a:ext cx="1828800" cy="27432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100" b="1">
                <a:solidFill>
                  <a:srgbClr val="B28B4A"/>
                </a:solidFill>
                <a:latin typeface="Aptos"/>
              </a:rPr>
              <a:t>CONCEPT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15000" y="2560320"/>
            <a:ext cx="411480" cy="219456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900" b="1">
                <a:solidFill>
                  <a:srgbClr val="B28B4A"/>
                </a:solidFill>
                <a:latin typeface="Aptos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63640" y="2542032"/>
            <a:ext cx="4937760" cy="27432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300" b="0">
                <a:solidFill>
                  <a:srgbClr val="393935"/>
                </a:solidFill>
                <a:latin typeface="Aptos"/>
              </a:rPr>
              <a:t>tema și atmosfera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15000" y="3090672"/>
            <a:ext cx="411480" cy="219456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900" b="1">
                <a:solidFill>
                  <a:srgbClr val="B28B4A"/>
                </a:solidFill>
                <a:latin typeface="Aptos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63640" y="3072384"/>
            <a:ext cx="4937760" cy="27432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300" b="0">
                <a:solidFill>
                  <a:srgbClr val="393935"/>
                </a:solidFill>
                <a:latin typeface="Aptos"/>
              </a:rPr>
              <a:t>paleta de culori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15000" y="3621024"/>
            <a:ext cx="411480" cy="219456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900" b="1">
                <a:solidFill>
                  <a:srgbClr val="B28B4A"/>
                </a:solidFill>
                <a:latin typeface="Aptos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63640" y="3602736"/>
            <a:ext cx="4937760" cy="27432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300" b="0">
                <a:solidFill>
                  <a:srgbClr val="393935"/>
                </a:solidFill>
                <a:latin typeface="Aptos"/>
              </a:rPr>
              <a:t>florile și materialele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715000" y="4151375"/>
            <a:ext cx="411480" cy="219456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900" b="1">
                <a:solidFill>
                  <a:srgbClr val="B28B4A"/>
                </a:solidFill>
                <a:latin typeface="Aptos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63640" y="4133087"/>
            <a:ext cx="4937760" cy="27432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300" b="0">
                <a:solidFill>
                  <a:srgbClr val="393935"/>
                </a:solidFill>
                <a:latin typeface="Aptos"/>
              </a:rPr>
              <a:t>adaptarea la locație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5000" y="4681727"/>
            <a:ext cx="411480" cy="219456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900" b="1">
                <a:solidFill>
                  <a:srgbClr val="B28B4A"/>
                </a:solidFill>
                <a:latin typeface="Aptos"/>
              </a:rPr>
              <a:t>05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63640" y="4663440"/>
            <a:ext cx="4937760" cy="27432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300" b="0">
                <a:solidFill>
                  <a:srgbClr val="393935"/>
                </a:solidFill>
                <a:latin typeface="Aptos"/>
              </a:rPr>
              <a:t>propunerea în funcție de buget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15000" y="5212079"/>
            <a:ext cx="411480" cy="219456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900" b="1">
                <a:solidFill>
                  <a:srgbClr val="B28B4A"/>
                </a:solidFill>
                <a:latin typeface="Aptos"/>
              </a:rPr>
              <a:t>06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63640" y="5193792"/>
            <a:ext cx="4937760" cy="27432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300" b="0">
                <a:solidFill>
                  <a:srgbClr val="393935"/>
                </a:solidFill>
                <a:latin typeface="Aptos"/>
              </a:rPr>
              <a:t>implementarea decorului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8368" y="6519672"/>
            <a:ext cx="4114800" cy="1828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800" b="1">
                <a:solidFill>
                  <a:srgbClr val="6F6C63"/>
                </a:solidFill>
                <a:latin typeface="Aptos"/>
              </a:rPr>
              <a:t>FLORART  •  FLOWERS &amp; MORE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018520" y="6519672"/>
            <a:ext cx="502920" cy="1828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r"/>
            <a:r>
              <a:rPr sz="800" b="1">
                <a:solidFill>
                  <a:srgbClr val="6F6C63"/>
                </a:solidFill>
                <a:latin typeface="Aptos"/>
              </a:rPr>
              <a:t>04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38912"/>
            <a:ext cx="530352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000" b="1">
                <a:solidFill>
                  <a:srgbClr val="B28B4A"/>
                </a:solidFill>
                <a:latin typeface="Aptos"/>
              </a:rPr>
              <a:t>04 / BUCHETE &amp; FLORI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49808"/>
            <a:ext cx="10789920" cy="59436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2800" b="1">
                <a:solidFill>
                  <a:srgbClr val="344937"/>
                </a:solidFill>
                <a:latin typeface="Georgia"/>
              </a:rPr>
              <a:t>Flori care spun ceva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389888"/>
            <a:ext cx="10607040" cy="438912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200" b="0">
                <a:solidFill>
                  <a:srgbClr val="6F6C63"/>
                </a:solidFill>
                <a:latin typeface="Aptos"/>
              </a:rPr>
              <a:t>Buchete construite cu atenție la culoare, volum și sezon.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18520" y="457200"/>
            <a:ext cx="50292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r"/>
            <a:r>
              <a:rPr sz="1000" b="1">
                <a:solidFill>
                  <a:srgbClr val="B28B4A"/>
                </a:solidFill>
                <a:latin typeface="Aptos"/>
              </a:rPr>
              <a:t>04</a:t>
            </a:r>
          </a:p>
        </p:txBody>
      </p:sp>
      <p:pic>
        <p:nvPicPr>
          <p:cNvPr id="6" name="Picture 5" descr="_pf_5_70_2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874519"/>
            <a:ext cx="3657600" cy="4389120"/>
          </a:xfrm>
          <a:prstGeom prst="rect">
            <a:avLst/>
          </a:prstGeom>
        </p:spPr>
      </p:pic>
      <p:pic>
        <p:nvPicPr>
          <p:cNvPr id="7" name="Picture 6" descr="_pf_5_495_20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6280" y="1874519"/>
            <a:ext cx="3291840" cy="4389120"/>
          </a:xfrm>
          <a:prstGeom prst="rect">
            <a:avLst/>
          </a:prstGeom>
        </p:spPr>
      </p:pic>
      <p:pic>
        <p:nvPicPr>
          <p:cNvPr id="8" name="Picture 7" descr="_pf_5_880_20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6720" y="1874519"/>
            <a:ext cx="3474720" cy="43891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58368" y="6519672"/>
            <a:ext cx="4114800" cy="1828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800" b="1">
                <a:solidFill>
                  <a:srgbClr val="6F6C63"/>
                </a:solidFill>
                <a:latin typeface="Aptos"/>
              </a:rPr>
              <a:t>FLORART  •  FLOWERS &amp; MORE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018520" y="6519672"/>
            <a:ext cx="502920" cy="1828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r"/>
            <a:r>
              <a:rPr sz="800" b="1">
                <a:solidFill>
                  <a:srgbClr val="6F6C63"/>
                </a:solidFill>
                <a:latin typeface="Aptos"/>
              </a:rPr>
              <a:t>05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38912"/>
            <a:ext cx="530352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000" b="1">
                <a:solidFill>
                  <a:srgbClr val="B28B4A"/>
                </a:solidFill>
                <a:latin typeface="Aptos"/>
              </a:rPr>
              <a:t>04 / BUCHETE &amp; FLORI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49808"/>
            <a:ext cx="10789920" cy="59436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2800" b="1">
                <a:solidFill>
                  <a:srgbClr val="344937"/>
                </a:solidFill>
                <a:latin typeface="Georgia"/>
              </a:rPr>
              <a:t>Buchete pentru fiecare ocazie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389888"/>
            <a:ext cx="10607040" cy="438912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200" b="0">
                <a:solidFill>
                  <a:srgbClr val="6F6C63"/>
                </a:solidFill>
                <a:latin typeface="Aptos"/>
              </a:rPr>
              <a:t>De la lalele și trandafiri la compoziții mixte și buchete statement.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18520" y="457200"/>
            <a:ext cx="50292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r"/>
            <a:r>
              <a:rPr sz="1000" b="1">
                <a:solidFill>
                  <a:srgbClr val="B28B4A"/>
                </a:solidFill>
                <a:latin typeface="Aptos"/>
              </a:rPr>
              <a:t>04</a:t>
            </a:r>
          </a:p>
        </p:txBody>
      </p:sp>
      <p:pic>
        <p:nvPicPr>
          <p:cNvPr id="6" name="Picture 5" descr="_pf_6_70_2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965960"/>
            <a:ext cx="2743200" cy="4251960"/>
          </a:xfrm>
          <a:prstGeom prst="rect">
            <a:avLst/>
          </a:prstGeom>
        </p:spPr>
      </p:pic>
      <p:pic>
        <p:nvPicPr>
          <p:cNvPr id="7" name="Picture 6" descr="_pf_6_395_21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1880" y="1965960"/>
            <a:ext cx="2560320" cy="4251960"/>
          </a:xfrm>
          <a:prstGeom prst="rect">
            <a:avLst/>
          </a:prstGeom>
        </p:spPr>
      </p:pic>
      <p:pic>
        <p:nvPicPr>
          <p:cNvPr id="8" name="Picture 7" descr="_pf_6_700_21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1965960"/>
            <a:ext cx="2560320" cy="4251960"/>
          </a:xfrm>
          <a:prstGeom prst="rect">
            <a:avLst/>
          </a:prstGeom>
        </p:spPr>
      </p:pic>
      <p:pic>
        <p:nvPicPr>
          <p:cNvPr id="9" name="Picture 8" descr="_pf_6_1005_215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89720" y="1965960"/>
            <a:ext cx="2331720" cy="42519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58368" y="6519672"/>
            <a:ext cx="4114800" cy="1828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800" b="1">
                <a:solidFill>
                  <a:srgbClr val="6F6C63"/>
                </a:solidFill>
                <a:latin typeface="Aptos"/>
              </a:rPr>
              <a:t>FLORART  •  FLOWERS &amp; MORE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18520" y="6519672"/>
            <a:ext cx="502920" cy="1828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r"/>
            <a:r>
              <a:rPr sz="800" b="1">
                <a:solidFill>
                  <a:srgbClr val="6F6C63"/>
                </a:solidFill>
                <a:latin typeface="Aptos"/>
              </a:rPr>
              <a:t>06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38912"/>
            <a:ext cx="530352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000" b="1">
                <a:solidFill>
                  <a:srgbClr val="B28B4A"/>
                </a:solidFill>
                <a:latin typeface="Aptos"/>
              </a:rPr>
              <a:t>04 / BUCHETE &amp; FLORI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49808"/>
            <a:ext cx="10789920" cy="59436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2800" b="1">
                <a:solidFill>
                  <a:srgbClr val="344937"/>
                </a:solidFill>
                <a:latin typeface="Georgia"/>
              </a:rPr>
              <a:t>Aranjamente florale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389888"/>
            <a:ext cx="10607040" cy="438912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200" b="0">
                <a:solidFill>
                  <a:srgbClr val="6F6C63"/>
                </a:solidFill>
                <a:latin typeface="Aptos"/>
              </a:rPr>
              <a:t>Pentru mese, recepții, cadouri, spații și momente speciale.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18520" y="457200"/>
            <a:ext cx="50292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r"/>
            <a:r>
              <a:rPr sz="1000" b="1">
                <a:solidFill>
                  <a:srgbClr val="B28B4A"/>
                </a:solidFill>
                <a:latin typeface="Aptos"/>
              </a:rPr>
              <a:t>04</a:t>
            </a:r>
          </a:p>
        </p:txBody>
      </p:sp>
      <p:pic>
        <p:nvPicPr>
          <p:cNvPr id="6" name="Picture 5" descr="_pf_7_70_2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920240"/>
            <a:ext cx="3429000" cy="4343400"/>
          </a:xfrm>
          <a:prstGeom prst="rect">
            <a:avLst/>
          </a:prstGeom>
        </p:spPr>
      </p:pic>
      <p:pic>
        <p:nvPicPr>
          <p:cNvPr id="8" name="Picture 7" descr="_pf_7_880_21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6720" y="1920240"/>
            <a:ext cx="3520440" cy="43434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58368" y="6519672"/>
            <a:ext cx="4114800" cy="1828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800" b="1">
                <a:solidFill>
                  <a:srgbClr val="6F6C63"/>
                </a:solidFill>
                <a:latin typeface="Aptos"/>
              </a:rPr>
              <a:t>FLORART  •  FLOWERS &amp; MORE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018520" y="6519672"/>
            <a:ext cx="502920" cy="1828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r"/>
            <a:r>
              <a:rPr sz="800" b="1">
                <a:solidFill>
                  <a:srgbClr val="6F6C63"/>
                </a:solidFill>
                <a:latin typeface="Aptos"/>
              </a:rPr>
              <a:t>07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38912"/>
            <a:ext cx="530352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000" b="1">
                <a:solidFill>
                  <a:srgbClr val="B28B4A"/>
                </a:solidFill>
                <a:latin typeface="Aptos"/>
              </a:rPr>
              <a:t>05 / EVENIMENTE &amp; LOCAȚII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49808"/>
            <a:ext cx="10789920" cy="59436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2800" b="1">
                <a:solidFill>
                  <a:srgbClr val="344937"/>
                </a:solidFill>
                <a:latin typeface="Georgia"/>
              </a:rPr>
              <a:t>Decorăm spațiul, nu doar masa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389888"/>
            <a:ext cx="10607040" cy="438912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200" b="0">
                <a:solidFill>
                  <a:srgbClr val="6F6C63"/>
                </a:solidFill>
                <a:latin typeface="Aptos"/>
              </a:rPr>
              <a:t>Construim o atmosferă coerentă de la intrare până la ultimul detaliu.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18520" y="457200"/>
            <a:ext cx="50292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r"/>
            <a:r>
              <a:rPr sz="1000" b="1">
                <a:solidFill>
                  <a:srgbClr val="B28B4A"/>
                </a:solidFill>
                <a:latin typeface="Aptos"/>
              </a:rPr>
              <a:t>05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77840" y="2103120"/>
            <a:ext cx="2286000" cy="27432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100" b="1">
                <a:solidFill>
                  <a:srgbClr val="B28B4A"/>
                </a:solidFill>
                <a:latin typeface="Aptos"/>
              </a:rPr>
              <a:t>PENTRU EVENIMENTE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577840" y="2606040"/>
            <a:ext cx="228600" cy="27432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600" b="1">
                <a:solidFill>
                  <a:srgbClr val="B28B4A"/>
                </a:solidFill>
                <a:latin typeface="Georgia"/>
              </a:rPr>
              <a:t>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897880" y="2606040"/>
            <a:ext cx="4846320" cy="32004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200" b="0">
                <a:solidFill>
                  <a:srgbClr val="393935"/>
                </a:solidFill>
                <a:latin typeface="Aptos"/>
              </a:rPr>
              <a:t>mese și centre de masă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577840" y="3172968"/>
            <a:ext cx="228600" cy="27432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600" b="1">
                <a:solidFill>
                  <a:srgbClr val="B28B4A"/>
                </a:solidFill>
                <a:latin typeface="Georgia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897880" y="3172968"/>
            <a:ext cx="4846320" cy="32004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200" b="0">
                <a:solidFill>
                  <a:srgbClr val="393935"/>
                </a:solidFill>
                <a:latin typeface="Aptos"/>
              </a:rPr>
              <a:t>aranjamente florale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577840" y="3739896"/>
            <a:ext cx="228600" cy="27432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600" b="1">
                <a:solidFill>
                  <a:srgbClr val="B28B4A"/>
                </a:solidFill>
                <a:latin typeface="Georgia"/>
              </a:rPr>
              <a:t>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97880" y="3739896"/>
            <a:ext cx="4846320" cy="32004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200" b="0">
                <a:solidFill>
                  <a:srgbClr val="393935"/>
                </a:solidFill>
                <a:latin typeface="Aptos"/>
              </a:rPr>
              <a:t>decor pentru recepții și intrări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577840" y="4306824"/>
            <a:ext cx="228600" cy="27432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600" b="1">
                <a:solidFill>
                  <a:srgbClr val="B28B4A"/>
                </a:solidFill>
                <a:latin typeface="Georgia"/>
              </a:rPr>
              <a:t>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897880" y="4306824"/>
            <a:ext cx="4846320" cy="32004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200" b="0">
                <a:solidFill>
                  <a:srgbClr val="393935"/>
                </a:solidFill>
                <a:latin typeface="Aptos"/>
              </a:rPr>
              <a:t>amenajarea spațiilor interioare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577840" y="4873752"/>
            <a:ext cx="228600" cy="27432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600" b="1">
                <a:solidFill>
                  <a:srgbClr val="B28B4A"/>
                </a:solidFill>
                <a:latin typeface="Georgia"/>
              </a:rPr>
              <a:t>•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897880" y="4873752"/>
            <a:ext cx="4846320" cy="32004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200" b="0">
                <a:solidFill>
                  <a:srgbClr val="393935"/>
                </a:solidFill>
                <a:latin typeface="Aptos"/>
              </a:rPr>
              <a:t>accente verzi și elemente suspendate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577840" y="5440680"/>
            <a:ext cx="228600" cy="27432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600" b="1">
                <a:solidFill>
                  <a:srgbClr val="B28B4A"/>
                </a:solidFill>
                <a:latin typeface="Georgia"/>
              </a:rPr>
              <a:t>•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897880" y="5440680"/>
            <a:ext cx="4846320" cy="32004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200" b="0">
                <a:solidFill>
                  <a:srgbClr val="393935"/>
                </a:solidFill>
                <a:latin typeface="Aptos"/>
              </a:rPr>
              <a:t>concept vizual adaptat locației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8368" y="6519672"/>
            <a:ext cx="4114800" cy="1828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800" b="1">
                <a:solidFill>
                  <a:srgbClr val="6F6C63"/>
                </a:solidFill>
                <a:latin typeface="Aptos"/>
              </a:rPr>
              <a:t>FLORART  •  FLOWERS &amp; MORE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018520" y="6519672"/>
            <a:ext cx="502920" cy="1828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r"/>
            <a:r>
              <a:rPr sz="800" b="1">
                <a:solidFill>
                  <a:srgbClr val="6F6C63"/>
                </a:solidFill>
                <a:latin typeface="Aptos"/>
              </a:rPr>
              <a:t>08</a:t>
            </a:r>
          </a:p>
        </p:txBody>
      </p:sp>
      <p:pic>
        <p:nvPicPr>
          <p:cNvPr id="22" name="Picture 21" descr="events_locations_0_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600200"/>
            <a:ext cx="2514600" cy="4343400"/>
          </a:xfrm>
          <a:prstGeom prst="rect">
            <a:avLst/>
          </a:prstGeom>
        </p:spPr>
      </p:pic>
      <p:pic>
        <p:nvPicPr>
          <p:cNvPr id="23" name="Picture 22" descr="events_locations_0_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9000" y="1600200"/>
            <a:ext cx="2514600" cy="4343400"/>
          </a:xfrm>
          <a:prstGeom prst="rect">
            <a:avLst/>
          </a:prstGeom>
        </p:spPr>
      </p:pic>
      <p:pic>
        <p:nvPicPr>
          <p:cNvPr id="24" name="Picture 23" descr="events_locations_0_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7920" y="1600200"/>
            <a:ext cx="2514600" cy="4343400"/>
          </a:xfrm>
          <a:prstGeom prst="rect">
            <a:avLst/>
          </a:prstGeom>
        </p:spPr>
      </p:pic>
      <p:pic>
        <p:nvPicPr>
          <p:cNvPr id="25" name="Picture 24" descr="events_locations_0_3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06839" y="1600200"/>
            <a:ext cx="2514600" cy="434340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658368" y="6080760"/>
            <a:ext cx="10698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 b="1">
                <a:solidFill>
                  <a:srgbClr val="A07D4D"/>
                </a:solidFill>
                <a:latin typeface="Aptos"/>
              </a:rPr>
              <a:t>Evenimente • locații • decor floral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38912"/>
            <a:ext cx="530352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000" b="1">
                <a:solidFill>
                  <a:srgbClr val="B28B4A"/>
                </a:solidFill>
                <a:latin typeface="Aptos"/>
              </a:rPr>
              <a:t>05 / EVENIMENTE &amp; LOCAȚII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49808"/>
            <a:ext cx="10789920" cy="59436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2800" b="1">
                <a:solidFill>
                  <a:srgbClr val="344937"/>
                </a:solidFill>
                <a:latin typeface="Georgia"/>
              </a:rPr>
              <a:t>Atmosferă, lumină, volum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389888"/>
            <a:ext cx="10607040" cy="438912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200" b="0">
                <a:solidFill>
                  <a:srgbClr val="6F6C63"/>
                </a:solidFill>
                <a:latin typeface="Aptos"/>
              </a:rPr>
              <a:t>Exemple de amenajări în care florile devin parte din arhitectura spațiului.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18520" y="457200"/>
            <a:ext cx="50292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r"/>
            <a:r>
              <a:rPr sz="1000" b="1">
                <a:solidFill>
                  <a:srgbClr val="B28B4A"/>
                </a:solidFill>
                <a:latin typeface="Aptos"/>
              </a:rPr>
              <a:t>05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6519672"/>
            <a:ext cx="4114800" cy="1828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800" b="1">
                <a:solidFill>
                  <a:srgbClr val="6F6C63"/>
                </a:solidFill>
                <a:latin typeface="Aptos"/>
              </a:rPr>
              <a:t>FLORART  •  FLOWERS &amp; MORE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018520" y="6519672"/>
            <a:ext cx="502920" cy="1828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r"/>
            <a:r>
              <a:rPr sz="800" b="1">
                <a:solidFill>
                  <a:srgbClr val="6F6C63"/>
                </a:solidFill>
                <a:latin typeface="Aptos"/>
              </a:rPr>
              <a:t>09</a:t>
            </a:r>
          </a:p>
        </p:txBody>
      </p:sp>
      <p:pic>
        <p:nvPicPr>
          <p:cNvPr id="11" name="Picture 10" descr="events_locations_1_0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80" y="1600200"/>
            <a:ext cx="2514600" cy="43434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58368" y="6080760"/>
            <a:ext cx="10698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 b="1">
                <a:solidFill>
                  <a:srgbClr val="A07D4D"/>
                </a:solidFill>
                <a:latin typeface="Aptos"/>
              </a:rPr>
              <a:t>Evenimente • locații • decor floral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38912"/>
            <a:ext cx="530352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000" b="1">
                <a:solidFill>
                  <a:srgbClr val="B28B4A"/>
                </a:solidFill>
                <a:latin typeface="Aptos"/>
              </a:rPr>
              <a:t>05 / EVENIMENTE &amp; LOCAȚII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49808"/>
            <a:ext cx="10789920" cy="59436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2800" b="1">
                <a:solidFill>
                  <a:srgbClr val="344937"/>
                </a:solidFill>
                <a:latin typeface="Georgia"/>
              </a:rPr>
              <a:t>Detaliile care leagă conceptul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389888"/>
            <a:ext cx="10607040" cy="438912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200" b="0">
                <a:solidFill>
                  <a:srgbClr val="6F6C63"/>
                </a:solidFill>
                <a:latin typeface="Aptos"/>
              </a:rPr>
              <a:t>De la floral la verdeață, iluminat și decor suspendat.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18520" y="457200"/>
            <a:ext cx="50292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r"/>
            <a:r>
              <a:rPr sz="1000" b="1">
                <a:solidFill>
                  <a:srgbClr val="B28B4A"/>
                </a:solidFill>
                <a:latin typeface="Aptos"/>
              </a:rPr>
              <a:t>05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6519672"/>
            <a:ext cx="4114800" cy="1828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800" b="1">
                <a:solidFill>
                  <a:srgbClr val="6F6C63"/>
                </a:solidFill>
                <a:latin typeface="Aptos"/>
              </a:rPr>
              <a:t>FLORART  •  FLOWERS &amp; MORE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018520" y="6519672"/>
            <a:ext cx="502920" cy="1828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r"/>
            <a:r>
              <a:rPr sz="800" b="1">
                <a:solidFill>
                  <a:srgbClr val="6F6C63"/>
                </a:solidFill>
                <a:latin typeface="Aptos"/>
              </a:rPr>
              <a:t>10</a:t>
            </a:r>
          </a:p>
        </p:txBody>
      </p:sp>
      <p:pic>
        <p:nvPicPr>
          <p:cNvPr id="11" name="Picture 10" descr="events_locations_2_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1600200"/>
            <a:ext cx="2514600" cy="4343400"/>
          </a:xfrm>
          <a:prstGeom prst="rect">
            <a:avLst/>
          </a:prstGeom>
        </p:spPr>
      </p:pic>
      <p:pic>
        <p:nvPicPr>
          <p:cNvPr id="12" name="Picture 11" descr="events_locations_2_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9000" y="1600200"/>
            <a:ext cx="2514600" cy="4343400"/>
          </a:xfrm>
          <a:prstGeom prst="rect">
            <a:avLst/>
          </a:prstGeom>
        </p:spPr>
      </p:pic>
      <p:pic>
        <p:nvPicPr>
          <p:cNvPr id="13" name="Picture 12" descr="events_locations_2_2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7920" y="1600200"/>
            <a:ext cx="2514600" cy="4343400"/>
          </a:xfrm>
          <a:prstGeom prst="rect">
            <a:avLst/>
          </a:prstGeom>
        </p:spPr>
      </p:pic>
      <p:pic>
        <p:nvPicPr>
          <p:cNvPr id="14" name="Picture 13" descr="events_locations_2_3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06839" y="1600200"/>
            <a:ext cx="2514600" cy="43434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58368" y="6080760"/>
            <a:ext cx="10698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 b="1">
                <a:solidFill>
                  <a:srgbClr val="A07D4D"/>
                </a:solidFill>
                <a:latin typeface="Aptos"/>
              </a:rPr>
              <a:t>Evenimente • locații • decor floral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38912"/>
            <a:ext cx="530352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000" b="1">
                <a:solidFill>
                  <a:srgbClr val="B28B4A"/>
                </a:solidFill>
                <a:latin typeface="Aptos"/>
              </a:rPr>
              <a:t>06 / PRIMĂVARĂ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49808"/>
            <a:ext cx="10789920" cy="59436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2800" b="1">
                <a:solidFill>
                  <a:srgbClr val="344937"/>
                </a:solidFill>
                <a:latin typeface="Georgia"/>
              </a:rPr>
              <a:t>Primăvara în culori și texturi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389888"/>
            <a:ext cx="10607040" cy="438912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200" b="0">
                <a:solidFill>
                  <a:srgbClr val="6F6C63"/>
                </a:solidFill>
                <a:latin typeface="Aptos"/>
              </a:rPr>
              <a:t>Un sezon proaspăt, luminos și floral.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18520" y="457200"/>
            <a:ext cx="50292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r"/>
            <a:r>
              <a:rPr sz="1000" b="1">
                <a:solidFill>
                  <a:srgbClr val="B28B4A"/>
                </a:solidFill>
                <a:latin typeface="Aptos"/>
              </a:rPr>
              <a:t>06</a:t>
            </a:r>
          </a:p>
        </p:txBody>
      </p:sp>
      <p:pic>
        <p:nvPicPr>
          <p:cNvPr id="6" name="Picture 5" descr="_pf_11_70_2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874519"/>
            <a:ext cx="3657600" cy="4434840"/>
          </a:xfrm>
          <a:prstGeom prst="rect">
            <a:avLst/>
          </a:prstGeom>
        </p:spPr>
      </p:pic>
      <p:pic>
        <p:nvPicPr>
          <p:cNvPr id="7" name="Picture 6" descr="_pf_11_495_20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6280" y="1874519"/>
            <a:ext cx="3474720" cy="4434840"/>
          </a:xfrm>
          <a:prstGeom prst="rect">
            <a:avLst/>
          </a:prstGeom>
        </p:spPr>
      </p:pic>
      <p:pic>
        <p:nvPicPr>
          <p:cNvPr id="8" name="Picture 7" descr="_pf_11_894_20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3879" y="1874519"/>
            <a:ext cx="3383280" cy="443484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58368" y="6519672"/>
            <a:ext cx="4114800" cy="1828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800" b="1">
                <a:solidFill>
                  <a:srgbClr val="6F6C63"/>
                </a:solidFill>
                <a:latin typeface="Aptos"/>
              </a:rPr>
              <a:t>FLORART  •  FLOWERS &amp; MORE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018520" y="6519672"/>
            <a:ext cx="502920" cy="1828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r"/>
            <a:r>
              <a:rPr sz="800" b="1">
                <a:solidFill>
                  <a:srgbClr val="6F6C63"/>
                </a:solidFill>
                <a:latin typeface="Aptos"/>
              </a:rPr>
              <a:t>11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38912"/>
            <a:ext cx="530352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000" b="1">
                <a:solidFill>
                  <a:srgbClr val="B28B4A"/>
                </a:solidFill>
                <a:latin typeface="Aptos"/>
              </a:rPr>
              <a:t>06 / PRIMĂVARĂ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49808"/>
            <a:ext cx="10789920" cy="59436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2800" b="1">
                <a:solidFill>
                  <a:srgbClr val="344937"/>
                </a:solidFill>
                <a:latin typeface="Georgia"/>
              </a:rPr>
              <a:t>Flori de primăvară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389888"/>
            <a:ext cx="10607040" cy="438912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200" b="0">
                <a:solidFill>
                  <a:srgbClr val="6F6C63"/>
                </a:solidFill>
                <a:latin typeface="Aptos"/>
              </a:rPr>
              <a:t>Lalele, flori delicate și compoziții care aduc prospețime în orice spațiu.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18520" y="457200"/>
            <a:ext cx="50292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r"/>
            <a:r>
              <a:rPr sz="1000" b="1">
                <a:solidFill>
                  <a:srgbClr val="B28B4A"/>
                </a:solidFill>
                <a:latin typeface="Aptos"/>
              </a:rPr>
              <a:t>06</a:t>
            </a:r>
          </a:p>
        </p:txBody>
      </p:sp>
      <p:pic>
        <p:nvPicPr>
          <p:cNvPr id="6" name="Picture 5" descr="_pf_12_70_2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920240"/>
            <a:ext cx="3429000" cy="4343400"/>
          </a:xfrm>
          <a:prstGeom prst="rect">
            <a:avLst/>
          </a:prstGeom>
        </p:spPr>
      </p:pic>
      <p:pic>
        <p:nvPicPr>
          <p:cNvPr id="7" name="Picture 6" descr="_pf_12_475_21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400" y="1920240"/>
            <a:ext cx="3429000" cy="4343400"/>
          </a:xfrm>
          <a:prstGeom prst="rect">
            <a:avLst/>
          </a:prstGeom>
        </p:spPr>
      </p:pic>
      <p:pic>
        <p:nvPicPr>
          <p:cNvPr id="8" name="Picture 7" descr="_pf_12_880_21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6720" y="1920240"/>
            <a:ext cx="3520440" cy="43434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58368" y="6519672"/>
            <a:ext cx="4114800" cy="1828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800" b="1">
                <a:solidFill>
                  <a:srgbClr val="6F6C63"/>
                </a:solidFill>
                <a:latin typeface="Aptos"/>
              </a:rPr>
              <a:t>FLORART  •  FLOWERS &amp; MORE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018520" y="6519672"/>
            <a:ext cx="502920" cy="1828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r"/>
            <a:r>
              <a:rPr sz="800" b="1">
                <a:solidFill>
                  <a:srgbClr val="6F6C63"/>
                </a:solidFill>
                <a:latin typeface="Aptos"/>
              </a:rPr>
              <a:t>12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38912"/>
            <a:ext cx="530352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000" b="1">
                <a:solidFill>
                  <a:srgbClr val="B28B4A"/>
                </a:solidFill>
                <a:latin typeface="Aptos"/>
              </a:rPr>
              <a:t>07 / TOAMNĂ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49808"/>
            <a:ext cx="10789920" cy="59436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2800" b="1">
                <a:solidFill>
                  <a:srgbClr val="344937"/>
                </a:solidFill>
                <a:latin typeface="Georgia"/>
              </a:rPr>
              <a:t>Toamna, reinterpretată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389888"/>
            <a:ext cx="10607040" cy="438912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200" b="0">
                <a:solidFill>
                  <a:srgbClr val="6F6C63"/>
                </a:solidFill>
                <a:latin typeface="Aptos"/>
              </a:rPr>
              <a:t>Texturi naturale, tonuri calde și compoziții cu personalitate.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18520" y="457200"/>
            <a:ext cx="50292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r"/>
            <a:r>
              <a:rPr sz="1000" b="1">
                <a:solidFill>
                  <a:srgbClr val="B28B4A"/>
                </a:solidFill>
                <a:latin typeface="Aptos"/>
              </a:rPr>
              <a:t>07</a:t>
            </a:r>
          </a:p>
        </p:txBody>
      </p:sp>
      <p:pic>
        <p:nvPicPr>
          <p:cNvPr id="6" name="Picture 5" descr="_pf_13_70_2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874519"/>
            <a:ext cx="3703320" cy="4434840"/>
          </a:xfrm>
          <a:prstGeom prst="rect">
            <a:avLst/>
          </a:prstGeom>
        </p:spPr>
      </p:pic>
      <p:pic>
        <p:nvPicPr>
          <p:cNvPr id="7" name="Picture 6" descr="_pf_13_495_20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6280" y="1874519"/>
            <a:ext cx="3474720" cy="4434840"/>
          </a:xfrm>
          <a:prstGeom prst="rect">
            <a:avLst/>
          </a:prstGeom>
        </p:spPr>
      </p:pic>
      <p:pic>
        <p:nvPicPr>
          <p:cNvPr id="8" name="Picture 7" descr="_pf_13_894_20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3879" y="1874519"/>
            <a:ext cx="3383280" cy="443484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58368" y="6519672"/>
            <a:ext cx="4114800" cy="1828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800" b="1">
                <a:solidFill>
                  <a:srgbClr val="6F6C63"/>
                </a:solidFill>
                <a:latin typeface="Aptos"/>
              </a:rPr>
              <a:t>FLORART  •  FLOWERS &amp; MORE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018520" y="6519672"/>
            <a:ext cx="502920" cy="1828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r"/>
            <a:r>
              <a:rPr sz="800" b="1">
                <a:solidFill>
                  <a:srgbClr val="6F6C63"/>
                </a:solidFill>
                <a:latin typeface="Aptos"/>
              </a:rPr>
              <a:t>13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38912"/>
            <a:ext cx="530352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000" b="1">
                <a:solidFill>
                  <a:srgbClr val="B28B4A"/>
                </a:solidFill>
                <a:latin typeface="Aptos"/>
              </a:rPr>
              <a:t>07 / TOAMNĂ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49808"/>
            <a:ext cx="10789920" cy="59436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2800" b="1">
                <a:solidFill>
                  <a:srgbClr val="344937"/>
                </a:solidFill>
                <a:latin typeface="Georgia"/>
              </a:rPr>
              <a:t>Decor sezonier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389888"/>
            <a:ext cx="10607040" cy="438912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200" b="0">
                <a:solidFill>
                  <a:srgbClr val="6F6C63"/>
                </a:solidFill>
                <a:latin typeface="Aptos"/>
              </a:rPr>
              <a:t>Dovleci, frunze, coșuri, texturi naturale și accente rustice reinterpretate.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18520" y="457200"/>
            <a:ext cx="50292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r"/>
            <a:r>
              <a:rPr sz="1000" b="1">
                <a:solidFill>
                  <a:srgbClr val="B28B4A"/>
                </a:solidFill>
                <a:latin typeface="Aptos"/>
              </a:rPr>
              <a:t>07</a:t>
            </a:r>
          </a:p>
        </p:txBody>
      </p:sp>
      <p:pic>
        <p:nvPicPr>
          <p:cNvPr id="6" name="Picture 5" descr="_pf_14_70_2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920240"/>
            <a:ext cx="3429000" cy="4343400"/>
          </a:xfrm>
          <a:prstGeom prst="rect">
            <a:avLst/>
          </a:prstGeom>
        </p:spPr>
      </p:pic>
      <p:pic>
        <p:nvPicPr>
          <p:cNvPr id="7" name="Picture 6" descr="_pf_14_475_21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400" y="1920240"/>
            <a:ext cx="3429000" cy="4343400"/>
          </a:xfrm>
          <a:prstGeom prst="rect">
            <a:avLst/>
          </a:prstGeom>
        </p:spPr>
      </p:pic>
      <p:pic>
        <p:nvPicPr>
          <p:cNvPr id="8" name="Picture 7" descr="_pf_14_880_21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6720" y="1920240"/>
            <a:ext cx="3520440" cy="43434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58368" y="6519672"/>
            <a:ext cx="4114800" cy="1828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800" b="1">
                <a:solidFill>
                  <a:srgbClr val="6F6C63"/>
                </a:solidFill>
                <a:latin typeface="Aptos"/>
              </a:rPr>
              <a:t>FLORART  •  FLOWERS &amp; MORE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018520" y="6519672"/>
            <a:ext cx="502920" cy="1828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r"/>
            <a:r>
              <a:rPr sz="800" b="1">
                <a:solidFill>
                  <a:srgbClr val="6F6C63"/>
                </a:solidFill>
                <a:latin typeface="Aptos"/>
              </a:rPr>
              <a:t>14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38912"/>
            <a:ext cx="530352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000" b="1">
                <a:solidFill>
                  <a:srgbClr val="B28B4A"/>
                </a:solidFill>
                <a:latin typeface="Aptos"/>
              </a:rPr>
              <a:t>08 / CRĂCIUN &amp; IARNĂ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49808"/>
            <a:ext cx="10789920" cy="59436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2800" b="1">
                <a:solidFill>
                  <a:srgbClr val="344937"/>
                </a:solidFill>
                <a:latin typeface="Georgia"/>
              </a:rPr>
              <a:t>Sărbători cu poveste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389888"/>
            <a:ext cx="10607040" cy="438912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200" b="0">
                <a:solidFill>
                  <a:srgbClr val="6F6C63"/>
                </a:solidFill>
                <a:latin typeface="Aptos"/>
              </a:rPr>
              <a:t>Brazi, coronițe, ghirlande și decoruri care transformă spațiul într-o experiență festivă.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18520" y="457200"/>
            <a:ext cx="50292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r"/>
            <a:r>
              <a:rPr sz="1000" b="1">
                <a:solidFill>
                  <a:srgbClr val="B28B4A"/>
                </a:solidFill>
                <a:latin typeface="Aptos"/>
              </a:rPr>
              <a:t>08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6519672"/>
            <a:ext cx="4114800" cy="1828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800" b="1">
                <a:solidFill>
                  <a:srgbClr val="6F6C63"/>
                </a:solidFill>
                <a:latin typeface="Aptos"/>
              </a:rPr>
              <a:t>FLORART  •  FLOWERS &amp; MORE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018520" y="6519672"/>
            <a:ext cx="502920" cy="1828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r"/>
            <a:r>
              <a:rPr sz="800" b="1">
                <a:solidFill>
                  <a:srgbClr val="6F6C63"/>
                </a:solidFill>
                <a:latin typeface="Aptos"/>
              </a:rPr>
              <a:t>15</a:t>
            </a:r>
          </a:p>
        </p:txBody>
      </p:sp>
      <p:pic>
        <p:nvPicPr>
          <p:cNvPr id="11" name="Picture 10" descr="integrat_premium_19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800" y="1417320"/>
            <a:ext cx="5074920" cy="489204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38912"/>
            <a:ext cx="530352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000" b="1">
                <a:solidFill>
                  <a:srgbClr val="B28B4A"/>
                </a:solidFill>
                <a:latin typeface="Aptos"/>
              </a:rPr>
              <a:t>08 / CRĂCIUN &amp; IARNĂ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49808"/>
            <a:ext cx="10789920" cy="59436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2800" b="1">
                <a:solidFill>
                  <a:srgbClr val="344937"/>
                </a:solidFill>
                <a:latin typeface="Georgia"/>
              </a:rPr>
              <a:t>Brazi care devin punctul central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389888"/>
            <a:ext cx="10607040" cy="438912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200" b="0">
                <a:solidFill>
                  <a:srgbClr val="6F6C63"/>
                </a:solidFill>
                <a:latin typeface="Aptos"/>
              </a:rPr>
              <a:t>De la elegant și natural la spectaculos și personalizat.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18520" y="457200"/>
            <a:ext cx="50292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r"/>
            <a:r>
              <a:rPr sz="1000" b="1">
                <a:solidFill>
                  <a:srgbClr val="B28B4A"/>
                </a:solidFill>
                <a:latin typeface="Aptos"/>
              </a:rPr>
              <a:t>08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6519672"/>
            <a:ext cx="4114800" cy="1828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800" b="1">
                <a:solidFill>
                  <a:srgbClr val="6F6C63"/>
                </a:solidFill>
                <a:latin typeface="Aptos"/>
              </a:rPr>
              <a:t>FLORART  •  FLOWERS &amp; MORE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018520" y="6519672"/>
            <a:ext cx="502920" cy="1828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r"/>
            <a:r>
              <a:rPr sz="800" b="1">
                <a:solidFill>
                  <a:srgbClr val="6F6C63"/>
                </a:solidFill>
                <a:latin typeface="Aptos"/>
              </a:rPr>
              <a:t>16</a:t>
            </a:r>
          </a:p>
        </p:txBody>
      </p:sp>
      <p:pic>
        <p:nvPicPr>
          <p:cNvPr id="11" name="Picture 10" descr="integrat_premium_20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800" y="1417320"/>
            <a:ext cx="5074920" cy="489204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38912"/>
            <a:ext cx="530352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000" b="1">
                <a:solidFill>
                  <a:srgbClr val="B28B4A"/>
                </a:solidFill>
                <a:latin typeface="Aptos"/>
              </a:rPr>
              <a:t>08 / CRĂCIUN &amp; IARNĂ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49808"/>
            <a:ext cx="10789920" cy="59436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2800" b="1">
                <a:solidFill>
                  <a:srgbClr val="344937"/>
                </a:solidFill>
                <a:latin typeface="Georgia"/>
              </a:rPr>
              <a:t>Coronițe, ghirlande &amp; detalii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389888"/>
            <a:ext cx="10607040" cy="438912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200" b="0">
                <a:solidFill>
                  <a:srgbClr val="6F6C63"/>
                </a:solidFill>
                <a:latin typeface="Aptos"/>
              </a:rPr>
              <a:t>Accentele care fac diferența la intrare, recepție, masă sau vitrină.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18520" y="457200"/>
            <a:ext cx="50292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r"/>
            <a:r>
              <a:rPr sz="1000" b="1">
                <a:solidFill>
                  <a:srgbClr val="B28B4A"/>
                </a:solidFill>
                <a:latin typeface="Aptos"/>
              </a:rPr>
              <a:t>08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" y="6519672"/>
            <a:ext cx="4114800" cy="1828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800" b="1">
                <a:solidFill>
                  <a:srgbClr val="6F6C63"/>
                </a:solidFill>
                <a:latin typeface="Aptos"/>
              </a:rPr>
              <a:t>FLORART  •  FLOWERS &amp; MORE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18520" y="6519672"/>
            <a:ext cx="502920" cy="1828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r"/>
            <a:r>
              <a:rPr sz="800" b="1">
                <a:solidFill>
                  <a:srgbClr val="6F6C63"/>
                </a:solidFill>
                <a:latin typeface="Aptos"/>
              </a:rPr>
              <a:t>17</a:t>
            </a:r>
          </a:p>
        </p:txBody>
      </p:sp>
      <p:pic>
        <p:nvPicPr>
          <p:cNvPr id="12" name="Picture 11" descr="integrat_premium_2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0800" y="1417320"/>
            <a:ext cx="5074920" cy="489204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38912"/>
            <a:ext cx="530352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000" b="1">
                <a:solidFill>
                  <a:srgbClr val="B28B4A"/>
                </a:solidFill>
                <a:latin typeface="Aptos"/>
              </a:rPr>
              <a:t>08 / CRĂCIUN &amp; IARNĂ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49808"/>
            <a:ext cx="10789920" cy="59436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2800" b="1">
                <a:solidFill>
                  <a:srgbClr val="344937"/>
                </a:solidFill>
                <a:latin typeface="Georgia"/>
              </a:rPr>
              <a:t>Iarna, în fiecare detaliu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389888"/>
            <a:ext cx="10607040" cy="438912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200" b="0">
                <a:solidFill>
                  <a:srgbClr val="6F6C63"/>
                </a:solidFill>
                <a:latin typeface="Aptos"/>
              </a:rPr>
              <a:t>Lumini calde, verdeață, texturi naturale și decorațiuni create pentru atmosferă.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18520" y="457200"/>
            <a:ext cx="50292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r"/>
            <a:r>
              <a:rPr sz="1000" b="1">
                <a:solidFill>
                  <a:srgbClr val="B28B4A"/>
                </a:solidFill>
                <a:latin typeface="Aptos"/>
              </a:rPr>
              <a:t>08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6519672"/>
            <a:ext cx="4114800" cy="1828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800" b="1">
                <a:solidFill>
                  <a:srgbClr val="6F6C63"/>
                </a:solidFill>
                <a:latin typeface="Aptos"/>
              </a:rPr>
              <a:t>FLORART  •  FLOWERS &amp; MORE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018520" y="6519672"/>
            <a:ext cx="502920" cy="1828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r"/>
            <a:r>
              <a:rPr sz="800" b="1">
                <a:solidFill>
                  <a:srgbClr val="6F6C63"/>
                </a:solidFill>
                <a:latin typeface="Aptos"/>
              </a:rPr>
              <a:t>18</a:t>
            </a:r>
          </a:p>
        </p:txBody>
      </p:sp>
      <p:pic>
        <p:nvPicPr>
          <p:cNvPr id="11" name="Picture 10" descr="integrat_premium_2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800" y="1417320"/>
            <a:ext cx="5074920" cy="4892040"/>
          </a:xfrm>
          <a:prstGeom prst="rect">
            <a:avLst/>
          </a:prstGeom>
        </p:spPr>
      </p:pic>
      <p:pic>
        <p:nvPicPr>
          <p:cNvPr id="12" name="Picture 11" descr="detail_premium_22_19FD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68" y="5440680"/>
            <a:ext cx="1828800" cy="96012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38912"/>
            <a:ext cx="530352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000" b="1">
                <a:solidFill>
                  <a:srgbClr val="B28B4A"/>
                </a:solidFill>
                <a:latin typeface="Aptos"/>
              </a:rPr>
              <a:t>08 / CRĂCIUN &amp; IARNĂ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49808"/>
            <a:ext cx="10789920" cy="59436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2800" b="1">
                <a:solidFill>
                  <a:srgbClr val="344937"/>
                </a:solidFill>
                <a:latin typeface="Georgia"/>
              </a:rPr>
              <a:t>De la interior la exterior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389888"/>
            <a:ext cx="10607040" cy="438912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200" b="0">
                <a:solidFill>
                  <a:srgbClr val="6F6C63"/>
                </a:solidFill>
                <a:latin typeface="Aptos"/>
              </a:rPr>
              <a:t>Fațade, intrări și spații comerciale cu o identitate festivă coerentă.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18520" y="457200"/>
            <a:ext cx="50292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r"/>
            <a:r>
              <a:rPr sz="1000" b="1">
                <a:solidFill>
                  <a:srgbClr val="B28B4A"/>
                </a:solidFill>
                <a:latin typeface="Aptos"/>
              </a:rPr>
              <a:t>08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6519672"/>
            <a:ext cx="4114800" cy="1828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800" b="1">
                <a:solidFill>
                  <a:srgbClr val="6F6C63"/>
                </a:solidFill>
                <a:latin typeface="Aptos"/>
              </a:rPr>
              <a:t>FLORART  •  FLOWERS &amp; MORE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018520" y="6519672"/>
            <a:ext cx="502920" cy="1828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r"/>
            <a:r>
              <a:rPr sz="800" b="1">
                <a:solidFill>
                  <a:srgbClr val="6F6C63"/>
                </a:solidFill>
                <a:latin typeface="Aptos"/>
              </a:rPr>
              <a:t>19</a:t>
            </a:r>
          </a:p>
        </p:txBody>
      </p:sp>
      <p:pic>
        <p:nvPicPr>
          <p:cNvPr id="11" name="Picture 10" descr="integrat_premium_2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800" y="1417320"/>
            <a:ext cx="5074920" cy="4892040"/>
          </a:xfrm>
          <a:prstGeom prst="rect">
            <a:avLst/>
          </a:prstGeom>
        </p:spPr>
      </p:pic>
      <p:pic>
        <p:nvPicPr>
          <p:cNvPr id="12" name="Picture 11" descr="detail_premium_23_9629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68" y="5440680"/>
            <a:ext cx="1828800" cy="96012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38912"/>
            <a:ext cx="530352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000" b="1">
                <a:solidFill>
                  <a:srgbClr val="B28B4A"/>
                </a:solidFill>
                <a:latin typeface="Aptos"/>
              </a:rPr>
              <a:t>09 / PERSONALIZARE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49808"/>
            <a:ext cx="10789920" cy="59436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2800" b="1">
                <a:solidFill>
                  <a:srgbClr val="344937"/>
                </a:solidFill>
                <a:latin typeface="Georgia"/>
              </a:rPr>
              <a:t>Fiecare proiect poate avea propria poveste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389888"/>
            <a:ext cx="10607040" cy="438912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200" b="0">
                <a:solidFill>
                  <a:srgbClr val="6F6C63"/>
                </a:solidFill>
                <a:latin typeface="Aptos"/>
              </a:rPr>
              <a:t>Pornim de la spațiu, ocazie și buget și construim un decor care să se simtă al vostru.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18520" y="457200"/>
            <a:ext cx="50292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r"/>
            <a:r>
              <a:rPr sz="1000" b="1">
                <a:solidFill>
                  <a:srgbClr val="B28B4A"/>
                </a:solidFill>
                <a:latin typeface="Aptos"/>
              </a:rPr>
              <a:t>09</a:t>
            </a:r>
          </a:p>
        </p:txBody>
      </p:sp>
      <p:pic>
        <p:nvPicPr>
          <p:cNvPr id="6" name="Picture 5" descr="_pf_20_70_2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920240"/>
            <a:ext cx="3886200" cy="4297680"/>
          </a:xfrm>
          <a:prstGeom prst="rect">
            <a:avLst/>
          </a:prstGeom>
        </p:spPr>
      </p:pic>
      <p:pic>
        <p:nvPicPr>
          <p:cNvPr id="7" name="Picture 6" descr="_pf_20_515_21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9160" y="1920240"/>
            <a:ext cx="3337560" cy="4297680"/>
          </a:xfrm>
          <a:prstGeom prst="rect">
            <a:avLst/>
          </a:prstGeom>
        </p:spPr>
      </p:pic>
      <p:pic>
        <p:nvPicPr>
          <p:cNvPr id="8" name="Picture 7" descr="_pf_20_894_21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3879" y="1920240"/>
            <a:ext cx="3383280" cy="429768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58368" y="6519672"/>
            <a:ext cx="4114800" cy="1828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800" b="1">
                <a:solidFill>
                  <a:srgbClr val="6F6C63"/>
                </a:solidFill>
                <a:latin typeface="Aptos"/>
              </a:rPr>
              <a:t>FLORART  •  FLOWERS &amp; MORE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018520" y="6519672"/>
            <a:ext cx="502920" cy="1828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r"/>
            <a:r>
              <a:rPr sz="800" b="1">
                <a:solidFill>
                  <a:srgbClr val="6F6C63"/>
                </a:solidFill>
                <a:latin typeface="Aptos"/>
              </a:rPr>
              <a:t>20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38912"/>
            <a:ext cx="530352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000" b="1">
                <a:solidFill>
                  <a:srgbClr val="B28B4A"/>
                </a:solidFill>
                <a:latin typeface="Aptos"/>
              </a:rPr>
              <a:t>10 / BUGET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49808"/>
            <a:ext cx="10789920" cy="59436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2800" b="1">
                <a:solidFill>
                  <a:srgbClr val="344937"/>
                </a:solidFill>
                <a:latin typeface="Georgia"/>
              </a:rPr>
              <a:t>Ne mulăm după bugetul clientului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389888"/>
            <a:ext cx="10607040" cy="438912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200" b="0">
                <a:solidFill>
                  <a:srgbClr val="6F6C63"/>
                </a:solidFill>
                <a:latin typeface="Aptos"/>
              </a:rPr>
              <a:t>Un concept bun nu înseamnă un singur buget. Căutăm împreună soluția potrivită.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18520" y="457200"/>
            <a:ext cx="50292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r"/>
            <a:r>
              <a:rPr sz="1000" b="1">
                <a:solidFill>
                  <a:srgbClr val="B28B4A"/>
                </a:solidFill>
                <a:latin typeface="Aptos"/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2743200" cy="27432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100" b="1">
                <a:solidFill>
                  <a:srgbClr val="B28B4A"/>
                </a:solidFill>
                <a:latin typeface="Aptos"/>
              </a:rPr>
              <a:t>CE ÎNSEAMNĂ ASTA?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2606040"/>
            <a:ext cx="5074920" cy="1051560"/>
          </a:xfrm>
          <a:prstGeom prst="rect">
            <a:avLst/>
          </a:prstGeom>
          <a:solidFill>
            <a:srgbClr val="FFFF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60120" y="2770632"/>
            <a:ext cx="1280160" cy="27432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100" b="1">
                <a:solidFill>
                  <a:srgbClr val="B28B4A"/>
                </a:solidFill>
                <a:latin typeface="Aptos"/>
              </a:rPr>
              <a:t>ASCULTĂM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3081528"/>
            <a:ext cx="4526280" cy="438912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100" b="0">
                <a:solidFill>
                  <a:srgbClr val="393935"/>
                </a:solidFill>
                <a:latin typeface="Aptos"/>
              </a:rPr>
              <a:t>Pornim de la ceea ce îți dorești și de la prioritățile proiectului.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63640" y="2606040"/>
            <a:ext cx="5074920" cy="1051560"/>
          </a:xfrm>
          <a:prstGeom prst="rect">
            <a:avLst/>
          </a:prstGeom>
          <a:solidFill>
            <a:srgbClr val="FFFF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92240" y="2770632"/>
            <a:ext cx="1280160" cy="27432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100" b="1">
                <a:solidFill>
                  <a:srgbClr val="B28B4A"/>
                </a:solidFill>
                <a:latin typeface="Aptos"/>
              </a:rPr>
              <a:t>PROPUNEM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92240" y="3081528"/>
            <a:ext cx="4526280" cy="438912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100" b="0">
                <a:solidFill>
                  <a:srgbClr val="393935"/>
                </a:solidFill>
                <a:latin typeface="Aptos"/>
              </a:rPr>
              <a:t>Venim cu un concept și alternative care păstrează direcția estetică.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31520" y="4023360"/>
            <a:ext cx="5074920" cy="1051560"/>
          </a:xfrm>
          <a:prstGeom prst="rect">
            <a:avLst/>
          </a:prstGeom>
          <a:solidFill>
            <a:srgbClr val="FFFF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60120" y="4187952"/>
            <a:ext cx="1280160" cy="27432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100" b="1">
                <a:solidFill>
                  <a:srgbClr val="B28B4A"/>
                </a:solidFill>
                <a:latin typeface="Aptos"/>
              </a:rPr>
              <a:t>ADAPTĂM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60120" y="4498848"/>
            <a:ext cx="4526280" cy="438912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100" b="0">
                <a:solidFill>
                  <a:srgbClr val="393935"/>
                </a:solidFill>
                <a:latin typeface="Aptos"/>
              </a:rPr>
              <a:t>Alegem florile, cantitățile și elementele decorative în funcție de buget.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263640" y="4023360"/>
            <a:ext cx="5074920" cy="1051560"/>
          </a:xfrm>
          <a:prstGeom prst="rect">
            <a:avLst/>
          </a:prstGeom>
          <a:solidFill>
            <a:srgbClr val="FFFF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92240" y="4187952"/>
            <a:ext cx="1280160" cy="27432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100" b="1">
                <a:solidFill>
                  <a:srgbClr val="B28B4A"/>
                </a:solidFill>
                <a:latin typeface="Aptos"/>
              </a:rPr>
              <a:t>LIVRĂM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92240" y="4498848"/>
            <a:ext cx="4526280" cy="438912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100" b="0">
                <a:solidFill>
                  <a:srgbClr val="393935"/>
                </a:solidFill>
                <a:latin typeface="Aptos"/>
              </a:rPr>
              <a:t>Punem în practică un decor coerent, atent la detalii.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8368" y="6519672"/>
            <a:ext cx="4114800" cy="1828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800" b="1">
                <a:solidFill>
                  <a:srgbClr val="6F6C63"/>
                </a:solidFill>
                <a:latin typeface="Aptos"/>
              </a:rPr>
              <a:t>FLORART  •  FLOWERS &amp; MORE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018520" y="6519672"/>
            <a:ext cx="502920" cy="1828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r"/>
            <a:r>
              <a:rPr sz="800" b="1">
                <a:solidFill>
                  <a:srgbClr val="6F6C63"/>
                </a:solidFill>
                <a:latin typeface="Aptos"/>
              </a:rPr>
              <a:t>21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38912"/>
            <a:ext cx="530352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000" b="1">
                <a:solidFill>
                  <a:srgbClr val="B28B4A"/>
                </a:solidFill>
                <a:latin typeface="Aptos"/>
              </a:rPr>
              <a:t>11 / PROCES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49808"/>
            <a:ext cx="10789920" cy="59436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2800" b="1">
                <a:solidFill>
                  <a:srgbClr val="344937"/>
                </a:solidFill>
                <a:latin typeface="Georgia"/>
              </a:rPr>
              <a:t>Simplu pentru client. Clar pentru noi.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389888"/>
            <a:ext cx="10607040" cy="438912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200" b="0">
                <a:solidFill>
                  <a:srgbClr val="6F6C63"/>
                </a:solidFill>
                <a:latin typeface="Aptos"/>
              </a:rPr>
              <a:t>De la primul schimb de idei până la decorul final.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18520" y="457200"/>
            <a:ext cx="50292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r"/>
            <a:r>
              <a:rPr sz="1000" b="1">
                <a:solidFill>
                  <a:srgbClr val="B28B4A"/>
                </a:solidFill>
                <a:latin typeface="Aptos"/>
              </a:rPr>
              <a:t>11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2423160"/>
            <a:ext cx="1600200" cy="914400"/>
          </a:xfrm>
          <a:prstGeom prst="rect">
            <a:avLst/>
          </a:prstGeom>
          <a:solidFill>
            <a:srgbClr val="EFE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587752"/>
            <a:ext cx="45720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000" b="1">
                <a:solidFill>
                  <a:srgbClr val="B28B4A"/>
                </a:solidFill>
                <a:latin typeface="Aptos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852928"/>
            <a:ext cx="1325880" cy="27432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300" b="1">
                <a:solidFill>
                  <a:srgbClr val="344937"/>
                </a:solidFill>
                <a:latin typeface="Georgia"/>
              </a:rPr>
              <a:t>Discuție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59152" y="2697480"/>
            <a:ext cx="411480" cy="27432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ctr"/>
            <a:r>
              <a:rPr sz="1800" b="1">
                <a:solidFill>
                  <a:srgbClr val="B28B4A"/>
                </a:solidFill>
                <a:latin typeface="Georgia"/>
              </a:rPr>
              <a:t>→</a:t>
            </a:r>
          </a:p>
        </p:txBody>
      </p:sp>
      <p:sp>
        <p:nvSpPr>
          <p:cNvPr id="10" name="Rectangle 9"/>
          <p:cNvSpPr/>
          <p:nvPr/>
        </p:nvSpPr>
        <p:spPr>
          <a:xfrm>
            <a:off x="2880360" y="2423160"/>
            <a:ext cx="1600200" cy="914400"/>
          </a:xfrm>
          <a:prstGeom prst="rect">
            <a:avLst/>
          </a:prstGeom>
          <a:solidFill>
            <a:srgbClr val="EFE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017520" y="2587752"/>
            <a:ext cx="45720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000" b="1">
                <a:solidFill>
                  <a:srgbClr val="B28B4A"/>
                </a:solidFill>
                <a:latin typeface="Aptos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852928"/>
            <a:ext cx="1325880" cy="27432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300" b="1">
                <a:solidFill>
                  <a:srgbClr val="344937"/>
                </a:solidFill>
                <a:latin typeface="Georgia"/>
              </a:rPr>
              <a:t>Concept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9432" y="2697480"/>
            <a:ext cx="411480" cy="27432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ctr"/>
            <a:r>
              <a:rPr sz="1800" b="1">
                <a:solidFill>
                  <a:srgbClr val="B28B4A"/>
                </a:solidFill>
                <a:latin typeface="Georgia"/>
              </a:rPr>
              <a:t>→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120640" y="2423160"/>
            <a:ext cx="1600200" cy="914400"/>
          </a:xfrm>
          <a:prstGeom prst="rect">
            <a:avLst/>
          </a:prstGeom>
          <a:solidFill>
            <a:srgbClr val="EFE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257800" y="2587752"/>
            <a:ext cx="45720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000" b="1">
                <a:solidFill>
                  <a:srgbClr val="B28B4A"/>
                </a:solidFill>
                <a:latin typeface="Aptos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57800" y="2852928"/>
            <a:ext cx="1325880" cy="27432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300" b="1">
                <a:solidFill>
                  <a:srgbClr val="344937"/>
                </a:solidFill>
                <a:latin typeface="Georgia"/>
              </a:rPr>
              <a:t>Propunere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39712" y="2697480"/>
            <a:ext cx="411480" cy="27432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ctr"/>
            <a:r>
              <a:rPr sz="1800" b="1">
                <a:solidFill>
                  <a:srgbClr val="B28B4A"/>
                </a:solidFill>
                <a:latin typeface="Georgia"/>
              </a:rPr>
              <a:t>→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360920" y="2423160"/>
            <a:ext cx="1600200" cy="914400"/>
          </a:xfrm>
          <a:prstGeom prst="rect">
            <a:avLst/>
          </a:prstGeom>
          <a:solidFill>
            <a:srgbClr val="EFE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498080" y="2587752"/>
            <a:ext cx="45720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000" b="1">
                <a:solidFill>
                  <a:srgbClr val="B28B4A"/>
                </a:solidFill>
                <a:latin typeface="Aptos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498080" y="2852928"/>
            <a:ext cx="1325880" cy="27432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300" b="1">
                <a:solidFill>
                  <a:srgbClr val="344937"/>
                </a:solidFill>
                <a:latin typeface="Georgia"/>
              </a:rPr>
              <a:t>Planificare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079992" y="2697480"/>
            <a:ext cx="411480" cy="27432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ctr"/>
            <a:r>
              <a:rPr sz="1800" b="1">
                <a:solidFill>
                  <a:srgbClr val="B28B4A"/>
                </a:solidFill>
                <a:latin typeface="Georgia"/>
              </a:rPr>
              <a:t>→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601200" y="2423160"/>
            <a:ext cx="1600200" cy="914400"/>
          </a:xfrm>
          <a:prstGeom prst="rect">
            <a:avLst/>
          </a:prstGeom>
          <a:solidFill>
            <a:srgbClr val="EFE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738360" y="2587752"/>
            <a:ext cx="45720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000" b="1">
                <a:solidFill>
                  <a:srgbClr val="B28B4A"/>
                </a:solidFill>
                <a:latin typeface="Aptos"/>
              </a:rPr>
              <a:t>05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738360" y="2852928"/>
            <a:ext cx="1325880" cy="27432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300" b="1">
                <a:solidFill>
                  <a:srgbClr val="344937"/>
                </a:solidFill>
                <a:latin typeface="Georgia"/>
              </a:rPr>
              <a:t>Implementare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4400" y="4572000"/>
            <a:ext cx="10241280" cy="6858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ctr"/>
            <a:r>
              <a:rPr sz="1900" b="1">
                <a:solidFill>
                  <a:srgbClr val="344937"/>
                </a:solidFill>
                <a:latin typeface="Georgia"/>
              </a:rPr>
              <a:t>Rezultatul: un concept care arată bine, se potrivește spațiului și rămâne în linia bugetului stabilit.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8368" y="6519672"/>
            <a:ext cx="4114800" cy="1828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800" b="1">
                <a:solidFill>
                  <a:srgbClr val="6F6C63"/>
                </a:solidFill>
                <a:latin typeface="Aptos"/>
              </a:rPr>
              <a:t>FLORART  •  FLOWERS &amp; MORE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018520" y="6519672"/>
            <a:ext cx="502920" cy="1828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r"/>
            <a:r>
              <a:rPr sz="800" b="1">
                <a:solidFill>
                  <a:srgbClr val="6F6C63"/>
                </a:solidFill>
                <a:latin typeface="Aptos"/>
              </a:rPr>
              <a:t>22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38912"/>
            <a:ext cx="530352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000" b="1">
                <a:solidFill>
                  <a:srgbClr val="B28B4A"/>
                </a:solidFill>
                <a:latin typeface="Aptos"/>
              </a:rPr>
              <a:t>12 / DE CE NOI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49808"/>
            <a:ext cx="10789920" cy="59436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2800" b="1">
                <a:solidFill>
                  <a:srgbClr val="344937"/>
                </a:solidFill>
                <a:latin typeface="Georgia"/>
              </a:rPr>
              <a:t>Florile sunt începutul. Experiența este diferența.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389888"/>
            <a:ext cx="10607040" cy="438912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200" b="0">
                <a:solidFill>
                  <a:srgbClr val="6F6C63"/>
                </a:solidFill>
                <a:latin typeface="Aptos"/>
              </a:rPr>
              <a:t>Ne place să lucrăm atent, personal și cu respect pentru fiecare proiect.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18520" y="457200"/>
            <a:ext cx="502920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r"/>
            <a:r>
              <a:rPr sz="1000" b="1">
                <a:solidFill>
                  <a:srgbClr val="B28B4A"/>
                </a:solidFill>
                <a:latin typeface="Aptos"/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2057400"/>
            <a:ext cx="2011680" cy="29260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200" b="1">
                <a:solidFill>
                  <a:srgbClr val="B28B4A"/>
                </a:solidFill>
                <a:latin typeface="Aptos"/>
              </a:rPr>
              <a:t>DIN 2020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71800" y="2057400"/>
            <a:ext cx="7223760" cy="347472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500" b="1">
                <a:solidFill>
                  <a:srgbClr val="344937"/>
                </a:solidFill>
                <a:latin typeface="Georgia"/>
              </a:rPr>
              <a:t>Experiență construită în timp.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971800"/>
            <a:ext cx="2011680" cy="29260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200" b="1">
                <a:solidFill>
                  <a:srgbClr val="B28B4A"/>
                </a:solidFill>
                <a:latin typeface="Aptos"/>
              </a:rPr>
              <a:t>PERSONALIZAT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71800" y="2971800"/>
            <a:ext cx="7223760" cy="347472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500" b="1">
                <a:solidFill>
                  <a:srgbClr val="344937"/>
                </a:solidFill>
                <a:latin typeface="Georgia"/>
              </a:rPr>
              <a:t>Fiecare concept pornește de la client.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886200"/>
            <a:ext cx="2011680" cy="29260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200" b="1">
                <a:solidFill>
                  <a:srgbClr val="B28B4A"/>
                </a:solidFill>
                <a:latin typeface="Aptos"/>
              </a:rPr>
              <a:t>FLEXIBIL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71800" y="3886200"/>
            <a:ext cx="7223760" cy="347472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500" b="1">
                <a:solidFill>
                  <a:srgbClr val="344937"/>
                </a:solidFill>
                <a:latin typeface="Georgia"/>
              </a:rPr>
              <a:t>Ne adaptăm stilului, spațiului și bugetului.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4800600"/>
            <a:ext cx="2011680" cy="29260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200" b="1">
                <a:solidFill>
                  <a:srgbClr val="B28B4A"/>
                </a:solidFill>
                <a:latin typeface="Aptos"/>
              </a:rPr>
              <a:t>ATENȚIE LA DETALII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71800" y="4800600"/>
            <a:ext cx="7223760" cy="347472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500" b="1">
                <a:solidFill>
                  <a:srgbClr val="344937"/>
                </a:solidFill>
                <a:latin typeface="Georgia"/>
              </a:rPr>
              <a:t>Culoare, textură, volum și proporție.</a:t>
            </a:r>
          </a:p>
        </p:txBody>
      </p:sp>
      <p:pic>
        <p:nvPicPr>
          <p:cNvPr id="14" name="Picture 13" descr="_pf_23_1090_2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6960" y="1965960"/>
            <a:ext cx="1600200" cy="356616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58368" y="6519672"/>
            <a:ext cx="4114800" cy="1828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800" b="1">
                <a:solidFill>
                  <a:srgbClr val="6F6C63"/>
                </a:solidFill>
                <a:latin typeface="Aptos"/>
              </a:rPr>
              <a:t>FLORART  •  FLOWERS &amp; MORE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018520" y="6519672"/>
            <a:ext cx="502920" cy="1828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r"/>
            <a:r>
              <a:rPr sz="800" b="1">
                <a:solidFill>
                  <a:srgbClr val="6F6C63"/>
                </a:solidFill>
                <a:latin typeface="Aptos"/>
              </a:rPr>
              <a:t>23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FE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_pf_24_745_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2280" y="0"/>
            <a:ext cx="5379415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7315200" cy="6858000"/>
          </a:xfrm>
          <a:prstGeom prst="rect">
            <a:avLst/>
          </a:prstGeom>
          <a:solidFill>
            <a:srgbClr val="EFE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31520" y="594360"/>
            <a:ext cx="1645920" cy="1645920"/>
          </a:xfrm>
          <a:prstGeom prst="rect">
            <a:avLst/>
          </a:prstGeom>
          <a:solidFill>
            <a:srgbClr val="EFE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_pc_24_80_6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594360"/>
            <a:ext cx="1645920" cy="16459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2960" y="2423160"/>
            <a:ext cx="5303520" cy="4114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500" b="1">
                <a:solidFill>
                  <a:srgbClr val="B28B4A"/>
                </a:solidFill>
                <a:latin typeface="Aptos"/>
              </a:rPr>
              <a:t>HAI SĂ CREĂM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" y="2852928"/>
            <a:ext cx="5669280" cy="13258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3400" b="1">
                <a:solidFill>
                  <a:srgbClr val="344937"/>
                </a:solidFill>
                <a:latin typeface="Georgia"/>
              </a:rPr>
              <a:t>un decor care se simte
ca al vostru.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4480560"/>
            <a:ext cx="5303520" cy="50292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200" b="0">
                <a:solidFill>
                  <a:srgbClr val="393935"/>
                </a:solidFill>
                <a:latin typeface="Aptos"/>
              </a:rPr>
              <a:t>Buchete • evenimente • decor sezonier • concepte personalizate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5212080"/>
            <a:ext cx="5303520" cy="4114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100" b="0">
                <a:solidFill>
                  <a:srgbClr val="6F6C63"/>
                </a:solidFill>
                <a:latin typeface="Aptos"/>
              </a:rPr>
              <a:t>Din 2020, cu flori, idei și atenție la fiecare detaliu.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5989320"/>
            <a:ext cx="4206240" cy="256032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000" b="1">
                <a:solidFill>
                  <a:srgbClr val="B28B4A"/>
                </a:solidFill>
                <a:latin typeface="Aptos"/>
              </a:rPr>
              <a:t>FLORART  •  FLOWERS &amp; MORE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